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7" r:id="rId2"/>
    <p:sldId id="280" r:id="rId3"/>
    <p:sldId id="311" r:id="rId4"/>
    <p:sldId id="312" r:id="rId5"/>
    <p:sldId id="313" r:id="rId6"/>
    <p:sldId id="281" r:id="rId7"/>
    <p:sldId id="296" r:id="rId8"/>
    <p:sldId id="299" r:id="rId9"/>
    <p:sldId id="297" r:id="rId10"/>
    <p:sldId id="298" r:id="rId11"/>
    <p:sldId id="282" r:id="rId12"/>
    <p:sldId id="295" r:id="rId13"/>
    <p:sldId id="278" r:id="rId14"/>
    <p:sldId id="309" r:id="rId15"/>
    <p:sldId id="300" r:id="rId16"/>
    <p:sldId id="301" r:id="rId17"/>
    <p:sldId id="283" r:id="rId18"/>
    <p:sldId id="284" r:id="rId19"/>
    <p:sldId id="302" r:id="rId20"/>
    <p:sldId id="290" r:id="rId21"/>
    <p:sldId id="314" r:id="rId22"/>
    <p:sldId id="287" r:id="rId23"/>
    <p:sldId id="288" r:id="rId24"/>
    <p:sldId id="285" r:id="rId25"/>
    <p:sldId id="289" r:id="rId26"/>
    <p:sldId id="303" r:id="rId27"/>
    <p:sldId id="304" r:id="rId28"/>
    <p:sldId id="306" r:id="rId29"/>
    <p:sldId id="279" r:id="rId30"/>
    <p:sldId id="291" r:id="rId31"/>
    <p:sldId id="315" r:id="rId32"/>
    <p:sldId id="305" r:id="rId33"/>
    <p:sldId id="292" r:id="rId34"/>
    <p:sldId id="307" r:id="rId35"/>
    <p:sldId id="293" r:id="rId36"/>
    <p:sldId id="294" r:id="rId37"/>
    <p:sldId id="310"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34" userDrawn="1">
          <p15:clr>
            <a:srgbClr val="A4A3A4"/>
          </p15:clr>
        </p15:guide>
        <p15:guide id="2" pos="3840" userDrawn="1">
          <p15:clr>
            <a:srgbClr val="A4A3A4"/>
          </p15:clr>
        </p15:guide>
        <p15:guide id="6" orient="horz" pos="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CB007D"/>
    <a:srgbClr val="FFC000"/>
    <a:srgbClr val="E4C3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5"/>
    <p:restoredTop sz="69065"/>
  </p:normalViewPr>
  <p:slideViewPr>
    <p:cSldViewPr snapToGrid="0" showGuides="1">
      <p:cViewPr varScale="1">
        <p:scale>
          <a:sx n="77" d="100"/>
          <a:sy n="77" d="100"/>
        </p:scale>
        <p:origin x="704" y="176"/>
      </p:cViewPr>
      <p:guideLst>
        <p:guide orient="horz" pos="3634"/>
        <p:guide pos="3840"/>
        <p:guide orient="horz" pos="6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D333D-0F18-4E84-AF6C-39A0C5F79A3D}" type="doc">
      <dgm:prSet loTypeId="urn:microsoft.com/office/officeart/2005/8/layout/radial6#2" loCatId="cycle" qsTypeId="urn:microsoft.com/office/officeart/2005/8/quickstyle/simple2#2" qsCatId="simple" csTypeId="urn:microsoft.com/office/officeart/2005/8/colors/colorful1" csCatId="colorful" phldr="1"/>
      <dgm:spPr/>
      <dgm:t>
        <a:bodyPr/>
        <a:lstStyle/>
        <a:p>
          <a:endParaRPr lang="en-US"/>
        </a:p>
      </dgm:t>
    </dgm:pt>
    <dgm:pt modelId="{404657E6-E803-4C78-A1A1-578A10B05273}">
      <dgm:prSet phldrT="[Text]" custT="1"/>
      <dgm:spPr/>
      <dgm:t>
        <a:bodyPr/>
        <a:lstStyle/>
        <a:p>
          <a:r>
            <a:rPr lang="zh-CN" altLang="en-US" sz="2400" b="1" dirty="0">
              <a:latin typeface="微软雅黑" panose="020B0503020204020204" pitchFamily="34" charset="-122"/>
              <a:ea typeface="微软雅黑" panose="020B0503020204020204" pitchFamily="34" charset="-122"/>
            </a:rPr>
            <a:t>平衡</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计分卡</a:t>
          </a:r>
          <a:endParaRPr lang="en-US" sz="2400" b="1" dirty="0">
            <a:latin typeface="微软雅黑" panose="020B0503020204020204" pitchFamily="34" charset="-122"/>
            <a:ea typeface="微软雅黑" panose="020B0503020204020204" pitchFamily="34" charset="-122"/>
          </a:endParaRPr>
        </a:p>
      </dgm:t>
    </dgm:pt>
    <dgm:pt modelId="{33160907-0D61-476B-BFAA-C1778055326E}" type="parTrans" cxnId="{DE48FBAB-8360-444A-ADF2-518B857E1B30}">
      <dgm:prSet/>
      <dgm:spPr/>
      <dgm:t>
        <a:bodyPr/>
        <a:lstStyle/>
        <a:p>
          <a:endParaRPr lang="en-US" sz="2000" b="1">
            <a:latin typeface="微软雅黑" panose="020B0503020204020204" pitchFamily="34" charset="-122"/>
            <a:ea typeface="微软雅黑" panose="020B0503020204020204" pitchFamily="34" charset="-122"/>
          </a:endParaRPr>
        </a:p>
      </dgm:t>
    </dgm:pt>
    <dgm:pt modelId="{B087CA13-B1C9-4D91-A4E8-E00E5C744296}" type="sibTrans" cxnId="{DE48FBAB-8360-444A-ADF2-518B857E1B30}">
      <dgm:prSet/>
      <dgm:spPr/>
      <dgm:t>
        <a:bodyPr/>
        <a:lstStyle/>
        <a:p>
          <a:endParaRPr lang="en-US" sz="2000" b="1">
            <a:latin typeface="微软雅黑" panose="020B0503020204020204" pitchFamily="34" charset="-122"/>
            <a:ea typeface="微软雅黑" panose="020B0503020204020204" pitchFamily="34" charset="-122"/>
          </a:endParaRPr>
        </a:p>
      </dgm:t>
    </dgm:pt>
    <dgm:pt modelId="{87278E57-BF75-4E31-8EC1-0B6B4F357512}">
      <dgm:prSet phldrT="[Text]" phldr="0" custT="1"/>
      <dgm:spPr/>
      <dgm:t>
        <a:bodyPr vert="horz" wrap="square"/>
        <a:lstStyle/>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财务</a:t>
          </a:r>
          <a:endParaRPr lang="en-US" altLang="zh-CN" sz="1800" b="1"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指标</a:t>
          </a:r>
        </a:p>
      </dgm:t>
    </dgm:pt>
    <dgm:pt modelId="{FE9A51FB-9317-4B5F-97E2-F5BC981BE40B}" type="parTrans" cxnId="{56011C35-D886-4A88-9269-8D467089084A}">
      <dgm:prSet/>
      <dgm:spPr/>
      <dgm:t>
        <a:bodyPr/>
        <a:lstStyle/>
        <a:p>
          <a:endParaRPr lang="en-US" sz="2000" b="1">
            <a:latin typeface="微软雅黑" panose="020B0503020204020204" pitchFamily="34" charset="-122"/>
            <a:ea typeface="微软雅黑" panose="020B0503020204020204" pitchFamily="34" charset="-122"/>
          </a:endParaRPr>
        </a:p>
      </dgm:t>
    </dgm:pt>
    <dgm:pt modelId="{A1D902D5-C97F-4876-BE82-D7E52631291D}" type="sibTrans" cxnId="{56011C35-D886-4A88-9269-8D467089084A}">
      <dgm:prSet/>
      <dgm:spPr/>
      <dgm:t>
        <a:bodyPr/>
        <a:lstStyle/>
        <a:p>
          <a:endParaRPr lang="en-US" sz="2000" b="1">
            <a:latin typeface="微软雅黑" panose="020B0503020204020204" pitchFamily="34" charset="-122"/>
            <a:ea typeface="微软雅黑" panose="020B0503020204020204" pitchFamily="34" charset="-122"/>
          </a:endParaRPr>
        </a:p>
      </dgm:t>
    </dgm:pt>
    <dgm:pt modelId="{A8B39B4B-331C-444B-8815-CBFA3A37702A}">
      <dgm:prSet phldrT="[Text]" phldr="0" custT="1"/>
      <dgm:spPr/>
      <dgm:t>
        <a:bodyPr vert="horz" wrap="square"/>
        <a:lstStyle/>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客户</a:t>
          </a:r>
        </a:p>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指标</a:t>
          </a:r>
        </a:p>
      </dgm:t>
    </dgm:pt>
    <dgm:pt modelId="{DEDAC345-CD62-4B0E-93F1-3951724E5633}" type="parTrans" cxnId="{25BDA5E5-9054-499B-96D1-819885CB3457}">
      <dgm:prSet/>
      <dgm:spPr/>
      <dgm:t>
        <a:bodyPr/>
        <a:lstStyle/>
        <a:p>
          <a:endParaRPr lang="en-US" sz="2000" b="1">
            <a:latin typeface="微软雅黑" panose="020B0503020204020204" pitchFamily="34" charset="-122"/>
            <a:ea typeface="微软雅黑" panose="020B0503020204020204" pitchFamily="34" charset="-122"/>
          </a:endParaRPr>
        </a:p>
      </dgm:t>
    </dgm:pt>
    <dgm:pt modelId="{AAB41771-5F5C-48DB-8F4B-446F0FFB42D7}" type="sibTrans" cxnId="{25BDA5E5-9054-499B-96D1-819885CB3457}">
      <dgm:prSet/>
      <dgm:spPr/>
      <dgm:t>
        <a:bodyPr/>
        <a:lstStyle/>
        <a:p>
          <a:endParaRPr lang="en-US" sz="2000" b="1">
            <a:latin typeface="微软雅黑" panose="020B0503020204020204" pitchFamily="34" charset="-122"/>
            <a:ea typeface="微软雅黑" panose="020B0503020204020204" pitchFamily="34" charset="-122"/>
          </a:endParaRPr>
        </a:p>
      </dgm:t>
    </dgm:pt>
    <dgm:pt modelId="{2FFB6D82-EC02-4069-8C02-F2D7276759A9}">
      <dgm:prSet phldrT="[Text]" phldr="0" custT="1"/>
      <dgm:spPr/>
      <dgm:t>
        <a:bodyPr vert="horz" wrap="square"/>
        <a:lstStyle/>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内部</a:t>
          </a:r>
        </a:p>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运营</a:t>
          </a:r>
        </a:p>
      </dgm:t>
    </dgm:pt>
    <dgm:pt modelId="{C6D0AF76-9CA1-4588-9DBE-B01A889F11A9}" type="parTrans" cxnId="{5A87A76A-9968-42D4-8E52-84BF5891AF99}">
      <dgm:prSet/>
      <dgm:spPr/>
      <dgm:t>
        <a:bodyPr/>
        <a:lstStyle/>
        <a:p>
          <a:endParaRPr lang="en-US" sz="2000" b="1">
            <a:latin typeface="微软雅黑" panose="020B0503020204020204" pitchFamily="34" charset="-122"/>
            <a:ea typeface="微软雅黑" panose="020B0503020204020204" pitchFamily="34" charset="-122"/>
          </a:endParaRPr>
        </a:p>
      </dgm:t>
    </dgm:pt>
    <dgm:pt modelId="{12E48EF9-8A7A-437F-8FF5-FCE41687BC49}" type="sibTrans" cxnId="{5A87A76A-9968-42D4-8E52-84BF5891AF99}">
      <dgm:prSet/>
      <dgm:spPr/>
      <dgm:t>
        <a:bodyPr/>
        <a:lstStyle/>
        <a:p>
          <a:endParaRPr lang="en-US" sz="2000" b="1">
            <a:latin typeface="微软雅黑" panose="020B0503020204020204" pitchFamily="34" charset="-122"/>
            <a:ea typeface="微软雅黑" panose="020B0503020204020204" pitchFamily="34" charset="-122"/>
          </a:endParaRPr>
        </a:p>
      </dgm:t>
    </dgm:pt>
    <dgm:pt modelId="{530D405C-4994-45A8-9CAF-B2D931F6E05D}">
      <dgm:prSet phldrT="[Text]" custT="1"/>
      <dgm:spPr/>
      <dgm:t>
        <a:bodyPr/>
        <a:lstStyle/>
        <a:p>
          <a:r>
            <a:rPr lang="zh-CN" altLang="en-US" sz="1800" b="1" dirty="0">
              <a:latin typeface="微软雅黑" panose="020B0503020204020204" pitchFamily="34" charset="-122"/>
              <a:ea typeface="微软雅黑" panose="020B0503020204020204" pitchFamily="34" charset="-122"/>
            </a:rPr>
            <a:t>学习</a:t>
          </a:r>
          <a:endParaRPr lang="en-US" altLang="zh-CN" sz="1800" b="1" dirty="0">
            <a:latin typeface="微软雅黑" panose="020B0503020204020204" pitchFamily="34" charset="-122"/>
            <a:ea typeface="微软雅黑" panose="020B0503020204020204" pitchFamily="34" charset="-122"/>
          </a:endParaRPr>
        </a:p>
        <a:p>
          <a:r>
            <a:rPr lang="zh-CN" altLang="en-US" sz="1800" b="1" dirty="0">
              <a:latin typeface="微软雅黑" panose="020B0503020204020204" pitchFamily="34" charset="-122"/>
              <a:ea typeface="微软雅黑" panose="020B0503020204020204" pitchFamily="34" charset="-122"/>
            </a:rPr>
            <a:t>与成长</a:t>
          </a:r>
          <a:endParaRPr lang="en-US" sz="1800" b="1" dirty="0">
            <a:latin typeface="微软雅黑" panose="020B0503020204020204" pitchFamily="34" charset="-122"/>
            <a:ea typeface="微软雅黑" panose="020B0503020204020204" pitchFamily="34" charset="-122"/>
          </a:endParaRPr>
        </a:p>
      </dgm:t>
    </dgm:pt>
    <dgm:pt modelId="{05326FBA-8064-4FCB-B2E9-0E9664618E18}" type="parTrans" cxnId="{A2EE2C8F-B4FF-48E5-9E98-19924739C121}">
      <dgm:prSet/>
      <dgm:spPr/>
      <dgm:t>
        <a:bodyPr/>
        <a:lstStyle/>
        <a:p>
          <a:endParaRPr lang="en-US" sz="2000" b="1">
            <a:latin typeface="微软雅黑" panose="020B0503020204020204" pitchFamily="34" charset="-122"/>
            <a:ea typeface="微软雅黑" panose="020B0503020204020204" pitchFamily="34" charset="-122"/>
          </a:endParaRPr>
        </a:p>
      </dgm:t>
    </dgm:pt>
    <dgm:pt modelId="{23B53C28-C3FC-4117-8C09-D931C1E06F00}" type="sibTrans" cxnId="{A2EE2C8F-B4FF-48E5-9E98-19924739C121}">
      <dgm:prSet/>
      <dgm:spPr/>
      <dgm:t>
        <a:bodyPr/>
        <a:lstStyle/>
        <a:p>
          <a:endParaRPr lang="en-US" sz="2000" b="1">
            <a:latin typeface="微软雅黑" panose="020B0503020204020204" pitchFamily="34" charset="-122"/>
            <a:ea typeface="微软雅黑" panose="020B0503020204020204" pitchFamily="34" charset="-122"/>
          </a:endParaRPr>
        </a:p>
      </dgm:t>
    </dgm:pt>
    <dgm:pt modelId="{B9321A29-2A5C-4DE0-84BA-E4878CE5AF00}" type="pres">
      <dgm:prSet presAssocID="{698D333D-0F18-4E84-AF6C-39A0C5F79A3D}" presName="Name0" presStyleCnt="0">
        <dgm:presLayoutVars>
          <dgm:chMax val="1"/>
          <dgm:dir/>
          <dgm:animLvl val="ctr"/>
          <dgm:resizeHandles val="exact"/>
        </dgm:presLayoutVars>
      </dgm:prSet>
      <dgm:spPr/>
    </dgm:pt>
    <dgm:pt modelId="{D3CD3AEF-9915-468A-A9D9-08BD5185D072}" type="pres">
      <dgm:prSet presAssocID="{404657E6-E803-4C78-A1A1-578A10B05273}" presName="centerShape" presStyleLbl="node0" presStyleIdx="0" presStyleCnt="1"/>
      <dgm:spPr/>
    </dgm:pt>
    <dgm:pt modelId="{A71369F0-7071-422D-A2AB-BACA1A25320C}" type="pres">
      <dgm:prSet presAssocID="{87278E57-BF75-4E31-8EC1-0B6B4F357512}" presName="node" presStyleLbl="node1" presStyleIdx="0" presStyleCnt="4">
        <dgm:presLayoutVars>
          <dgm:bulletEnabled val="1"/>
        </dgm:presLayoutVars>
      </dgm:prSet>
      <dgm:spPr/>
    </dgm:pt>
    <dgm:pt modelId="{62A20035-42DF-493D-980A-FBA411EE99DB}" type="pres">
      <dgm:prSet presAssocID="{87278E57-BF75-4E31-8EC1-0B6B4F357512}" presName="dummy" presStyleCnt="0"/>
      <dgm:spPr/>
    </dgm:pt>
    <dgm:pt modelId="{1BE939EB-8A20-4482-8FD2-F23F64F63DA1}" type="pres">
      <dgm:prSet presAssocID="{A1D902D5-C97F-4876-BE82-D7E52631291D}" presName="sibTrans" presStyleLbl="sibTrans2D1" presStyleIdx="0" presStyleCnt="4"/>
      <dgm:spPr/>
    </dgm:pt>
    <dgm:pt modelId="{BB10DD12-56D6-411D-88C1-A78FF9E92583}" type="pres">
      <dgm:prSet presAssocID="{A8B39B4B-331C-444B-8815-CBFA3A37702A}" presName="node" presStyleLbl="node1" presStyleIdx="1" presStyleCnt="4">
        <dgm:presLayoutVars>
          <dgm:bulletEnabled val="1"/>
        </dgm:presLayoutVars>
      </dgm:prSet>
      <dgm:spPr/>
    </dgm:pt>
    <dgm:pt modelId="{1BFC0AEC-DB68-444F-BC46-018DC523BC72}" type="pres">
      <dgm:prSet presAssocID="{A8B39B4B-331C-444B-8815-CBFA3A37702A}" presName="dummy" presStyleCnt="0"/>
      <dgm:spPr/>
    </dgm:pt>
    <dgm:pt modelId="{759FED69-29EB-4DCD-94C7-9A15A84774B1}" type="pres">
      <dgm:prSet presAssocID="{AAB41771-5F5C-48DB-8F4B-446F0FFB42D7}" presName="sibTrans" presStyleLbl="sibTrans2D1" presStyleIdx="1" presStyleCnt="4"/>
      <dgm:spPr/>
    </dgm:pt>
    <dgm:pt modelId="{B4EBE761-EAA0-4278-9E07-21E31128FB17}" type="pres">
      <dgm:prSet presAssocID="{2FFB6D82-EC02-4069-8C02-F2D7276759A9}" presName="node" presStyleLbl="node1" presStyleIdx="2" presStyleCnt="4">
        <dgm:presLayoutVars>
          <dgm:bulletEnabled val="1"/>
        </dgm:presLayoutVars>
      </dgm:prSet>
      <dgm:spPr/>
    </dgm:pt>
    <dgm:pt modelId="{3B96E0C3-B4F3-43AE-BCEE-F639151D1602}" type="pres">
      <dgm:prSet presAssocID="{2FFB6D82-EC02-4069-8C02-F2D7276759A9}" presName="dummy" presStyleCnt="0"/>
      <dgm:spPr/>
    </dgm:pt>
    <dgm:pt modelId="{2D9171AD-18AA-448A-A9AF-196003129924}" type="pres">
      <dgm:prSet presAssocID="{12E48EF9-8A7A-437F-8FF5-FCE41687BC49}" presName="sibTrans" presStyleLbl="sibTrans2D1" presStyleIdx="2" presStyleCnt="4"/>
      <dgm:spPr/>
    </dgm:pt>
    <dgm:pt modelId="{A75C5196-0E5A-489F-945D-41B341973B24}" type="pres">
      <dgm:prSet presAssocID="{530D405C-4994-45A8-9CAF-B2D931F6E05D}" presName="node" presStyleLbl="node1" presStyleIdx="3" presStyleCnt="4">
        <dgm:presLayoutVars>
          <dgm:bulletEnabled val="1"/>
        </dgm:presLayoutVars>
      </dgm:prSet>
      <dgm:spPr/>
    </dgm:pt>
    <dgm:pt modelId="{FD0C9C22-71F1-4BA3-AE3D-6D2C9C9795C1}" type="pres">
      <dgm:prSet presAssocID="{530D405C-4994-45A8-9CAF-B2D931F6E05D}" presName="dummy" presStyleCnt="0"/>
      <dgm:spPr/>
    </dgm:pt>
    <dgm:pt modelId="{AD70863C-58C7-4070-934D-30FF2DD75115}" type="pres">
      <dgm:prSet presAssocID="{23B53C28-C3FC-4117-8C09-D931C1E06F00}" presName="sibTrans" presStyleLbl="sibTrans2D1" presStyleIdx="3" presStyleCnt="4"/>
      <dgm:spPr/>
    </dgm:pt>
  </dgm:ptLst>
  <dgm:cxnLst>
    <dgm:cxn modelId="{33814803-9284-4F94-9127-40A7A85E6932}" type="presOf" srcId="{A8B39B4B-331C-444B-8815-CBFA3A37702A}" destId="{BB10DD12-56D6-411D-88C1-A78FF9E92583}" srcOrd="0" destOrd="0" presId="urn:microsoft.com/office/officeart/2005/8/layout/radial6#2"/>
    <dgm:cxn modelId="{4F4F0333-D605-45F3-A714-AADB1275D47D}" type="presOf" srcId="{AAB41771-5F5C-48DB-8F4B-446F0FFB42D7}" destId="{759FED69-29EB-4DCD-94C7-9A15A84774B1}" srcOrd="0" destOrd="0" presId="urn:microsoft.com/office/officeart/2005/8/layout/radial6#2"/>
    <dgm:cxn modelId="{56011C35-D886-4A88-9269-8D467089084A}" srcId="{404657E6-E803-4C78-A1A1-578A10B05273}" destId="{87278E57-BF75-4E31-8EC1-0B6B4F357512}" srcOrd="0" destOrd="0" parTransId="{FE9A51FB-9317-4B5F-97E2-F5BC981BE40B}" sibTransId="{A1D902D5-C97F-4876-BE82-D7E52631291D}"/>
    <dgm:cxn modelId="{B331AC60-6CF5-4F5C-BD5A-BAB9F0080CFF}" type="presOf" srcId="{A1D902D5-C97F-4876-BE82-D7E52631291D}" destId="{1BE939EB-8A20-4482-8FD2-F23F64F63DA1}" srcOrd="0" destOrd="0" presId="urn:microsoft.com/office/officeart/2005/8/layout/radial6#2"/>
    <dgm:cxn modelId="{170A7962-7500-4436-B2E3-FBEFC19A80BE}" type="presOf" srcId="{23B53C28-C3FC-4117-8C09-D931C1E06F00}" destId="{AD70863C-58C7-4070-934D-30FF2DD75115}" srcOrd="0" destOrd="0" presId="urn:microsoft.com/office/officeart/2005/8/layout/radial6#2"/>
    <dgm:cxn modelId="{37DE0769-B64B-4CB6-9C4A-5475B110D75F}" type="presOf" srcId="{404657E6-E803-4C78-A1A1-578A10B05273}" destId="{D3CD3AEF-9915-468A-A9D9-08BD5185D072}" srcOrd="0" destOrd="0" presId="urn:microsoft.com/office/officeart/2005/8/layout/radial6#2"/>
    <dgm:cxn modelId="{5A87A76A-9968-42D4-8E52-84BF5891AF99}" srcId="{404657E6-E803-4C78-A1A1-578A10B05273}" destId="{2FFB6D82-EC02-4069-8C02-F2D7276759A9}" srcOrd="2" destOrd="0" parTransId="{C6D0AF76-9CA1-4588-9DBE-B01A889F11A9}" sibTransId="{12E48EF9-8A7A-437F-8FF5-FCE41687BC49}"/>
    <dgm:cxn modelId="{A2EE2C8F-B4FF-48E5-9E98-19924739C121}" srcId="{404657E6-E803-4C78-A1A1-578A10B05273}" destId="{530D405C-4994-45A8-9CAF-B2D931F6E05D}" srcOrd="3" destOrd="0" parTransId="{05326FBA-8064-4FCB-B2E9-0E9664618E18}" sibTransId="{23B53C28-C3FC-4117-8C09-D931C1E06F00}"/>
    <dgm:cxn modelId="{DE48FBAB-8360-444A-ADF2-518B857E1B30}" srcId="{698D333D-0F18-4E84-AF6C-39A0C5F79A3D}" destId="{404657E6-E803-4C78-A1A1-578A10B05273}" srcOrd="0" destOrd="0" parTransId="{33160907-0D61-476B-BFAA-C1778055326E}" sibTransId="{B087CA13-B1C9-4D91-A4E8-E00E5C744296}"/>
    <dgm:cxn modelId="{D6BD49B4-44E4-41DD-AB21-4E59C577170C}" type="presOf" srcId="{87278E57-BF75-4E31-8EC1-0B6B4F357512}" destId="{A71369F0-7071-422D-A2AB-BACA1A25320C}" srcOrd="0" destOrd="0" presId="urn:microsoft.com/office/officeart/2005/8/layout/radial6#2"/>
    <dgm:cxn modelId="{B8C370C0-5892-482B-8D41-D630287531A5}" type="presOf" srcId="{12E48EF9-8A7A-437F-8FF5-FCE41687BC49}" destId="{2D9171AD-18AA-448A-A9AF-196003129924}" srcOrd="0" destOrd="0" presId="urn:microsoft.com/office/officeart/2005/8/layout/radial6#2"/>
    <dgm:cxn modelId="{A0B6D0D5-2BAD-45A2-84CA-665E53670FD5}" type="presOf" srcId="{698D333D-0F18-4E84-AF6C-39A0C5F79A3D}" destId="{B9321A29-2A5C-4DE0-84BA-E4878CE5AF00}" srcOrd="0" destOrd="0" presId="urn:microsoft.com/office/officeart/2005/8/layout/radial6#2"/>
    <dgm:cxn modelId="{436A13DD-504A-44A3-A220-AB20F74303D2}" type="presOf" srcId="{2FFB6D82-EC02-4069-8C02-F2D7276759A9}" destId="{B4EBE761-EAA0-4278-9E07-21E31128FB17}" srcOrd="0" destOrd="0" presId="urn:microsoft.com/office/officeart/2005/8/layout/radial6#2"/>
    <dgm:cxn modelId="{25BDA5E5-9054-499B-96D1-819885CB3457}" srcId="{404657E6-E803-4C78-A1A1-578A10B05273}" destId="{A8B39B4B-331C-444B-8815-CBFA3A37702A}" srcOrd="1" destOrd="0" parTransId="{DEDAC345-CD62-4B0E-93F1-3951724E5633}" sibTransId="{AAB41771-5F5C-48DB-8F4B-446F0FFB42D7}"/>
    <dgm:cxn modelId="{ED83BCFC-4DC8-408A-B2FB-8378B74F02A8}" type="presOf" srcId="{530D405C-4994-45A8-9CAF-B2D931F6E05D}" destId="{A75C5196-0E5A-489F-945D-41B341973B24}" srcOrd="0" destOrd="0" presId="urn:microsoft.com/office/officeart/2005/8/layout/radial6#2"/>
    <dgm:cxn modelId="{B5F59EA1-2299-4BEE-A128-29FD55B2946F}" type="presParOf" srcId="{B9321A29-2A5C-4DE0-84BA-E4878CE5AF00}" destId="{D3CD3AEF-9915-468A-A9D9-08BD5185D072}" srcOrd="0" destOrd="0" presId="urn:microsoft.com/office/officeart/2005/8/layout/radial6#2"/>
    <dgm:cxn modelId="{03509CCB-B495-40FD-B4B2-E5538B99339B}" type="presParOf" srcId="{B9321A29-2A5C-4DE0-84BA-E4878CE5AF00}" destId="{A71369F0-7071-422D-A2AB-BACA1A25320C}" srcOrd="1" destOrd="0" presId="urn:microsoft.com/office/officeart/2005/8/layout/radial6#2"/>
    <dgm:cxn modelId="{D6B96AEF-3B45-4A2A-B126-D574B56004C8}" type="presParOf" srcId="{B9321A29-2A5C-4DE0-84BA-E4878CE5AF00}" destId="{62A20035-42DF-493D-980A-FBA411EE99DB}" srcOrd="2" destOrd="0" presId="urn:microsoft.com/office/officeart/2005/8/layout/radial6#2"/>
    <dgm:cxn modelId="{94F016CC-7257-4550-A93A-300BECA700A9}" type="presParOf" srcId="{B9321A29-2A5C-4DE0-84BA-E4878CE5AF00}" destId="{1BE939EB-8A20-4482-8FD2-F23F64F63DA1}" srcOrd="3" destOrd="0" presId="urn:microsoft.com/office/officeart/2005/8/layout/radial6#2"/>
    <dgm:cxn modelId="{115454C3-A386-492A-A840-D88A34B8673E}" type="presParOf" srcId="{B9321A29-2A5C-4DE0-84BA-E4878CE5AF00}" destId="{BB10DD12-56D6-411D-88C1-A78FF9E92583}" srcOrd="4" destOrd="0" presId="urn:microsoft.com/office/officeart/2005/8/layout/radial6#2"/>
    <dgm:cxn modelId="{9116E74C-CE08-40E0-8986-D2B1BCE728E6}" type="presParOf" srcId="{B9321A29-2A5C-4DE0-84BA-E4878CE5AF00}" destId="{1BFC0AEC-DB68-444F-BC46-018DC523BC72}" srcOrd="5" destOrd="0" presId="urn:microsoft.com/office/officeart/2005/8/layout/radial6#2"/>
    <dgm:cxn modelId="{A9160E34-B693-4943-BA57-CEDDF84345CB}" type="presParOf" srcId="{B9321A29-2A5C-4DE0-84BA-E4878CE5AF00}" destId="{759FED69-29EB-4DCD-94C7-9A15A84774B1}" srcOrd="6" destOrd="0" presId="urn:microsoft.com/office/officeart/2005/8/layout/radial6#2"/>
    <dgm:cxn modelId="{33A8D397-43AF-4D27-BF21-09D8A155BF78}" type="presParOf" srcId="{B9321A29-2A5C-4DE0-84BA-E4878CE5AF00}" destId="{B4EBE761-EAA0-4278-9E07-21E31128FB17}" srcOrd="7" destOrd="0" presId="urn:microsoft.com/office/officeart/2005/8/layout/radial6#2"/>
    <dgm:cxn modelId="{7EEDE8F8-9A5C-465E-ACCC-E61B8A0B1CAA}" type="presParOf" srcId="{B9321A29-2A5C-4DE0-84BA-E4878CE5AF00}" destId="{3B96E0C3-B4F3-43AE-BCEE-F639151D1602}" srcOrd="8" destOrd="0" presId="urn:microsoft.com/office/officeart/2005/8/layout/radial6#2"/>
    <dgm:cxn modelId="{837C52DE-8706-4790-A0EC-77F2E102773C}" type="presParOf" srcId="{B9321A29-2A5C-4DE0-84BA-E4878CE5AF00}" destId="{2D9171AD-18AA-448A-A9AF-196003129924}" srcOrd="9" destOrd="0" presId="urn:microsoft.com/office/officeart/2005/8/layout/radial6#2"/>
    <dgm:cxn modelId="{F0353177-32E7-49DE-A7EC-A258BB1A76C1}" type="presParOf" srcId="{B9321A29-2A5C-4DE0-84BA-E4878CE5AF00}" destId="{A75C5196-0E5A-489F-945D-41B341973B24}" srcOrd="10" destOrd="0" presId="urn:microsoft.com/office/officeart/2005/8/layout/radial6#2"/>
    <dgm:cxn modelId="{DD22038F-CE9C-4490-A226-CAF87B98FE8E}" type="presParOf" srcId="{B9321A29-2A5C-4DE0-84BA-E4878CE5AF00}" destId="{FD0C9C22-71F1-4BA3-AE3D-6D2C9C9795C1}" srcOrd="11" destOrd="0" presId="urn:microsoft.com/office/officeart/2005/8/layout/radial6#2"/>
    <dgm:cxn modelId="{C193634B-DFDD-43D7-8573-E856994C31DE}" type="presParOf" srcId="{B9321A29-2A5C-4DE0-84BA-E4878CE5AF00}" destId="{AD70863C-58C7-4070-934D-30FF2DD75115}" srcOrd="12" destOrd="0" presId="urn:microsoft.com/office/officeart/2005/8/layout/radial6#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544BB-6C9E-2B45-884D-870753E5EC97}" type="doc">
      <dgm:prSet loTypeId="urn:microsoft.com/office/officeart/2005/8/layout/cycle7" loCatId="" qsTypeId="urn:microsoft.com/office/officeart/2005/8/quickstyle/simple1" qsCatId="simple" csTypeId="urn:microsoft.com/office/officeart/2005/8/colors/colorful1" csCatId="colorful" phldr="1"/>
      <dgm:spPr/>
      <dgm:t>
        <a:bodyPr/>
        <a:lstStyle/>
        <a:p>
          <a:endParaRPr lang="zh-CN" altLang="en-US"/>
        </a:p>
      </dgm:t>
    </dgm:pt>
    <dgm:pt modelId="{69BB680C-41F7-514C-B6C7-BD47A752683D}">
      <dgm:prSet phldrT="[文本]"/>
      <dgm:spPr/>
      <dgm:t>
        <a:bodyPr/>
        <a:lstStyle/>
        <a:p>
          <a:r>
            <a:rPr lang="zh-CN" altLang="en-US" b="1" i="0" dirty="0">
              <a:solidFill>
                <a:schemeClr val="tx1"/>
              </a:solidFill>
              <a:latin typeface="Microsoft YaHei" panose="020B0503020204020204" pitchFamily="34" charset="-122"/>
              <a:ea typeface="Microsoft YaHei" panose="020B0503020204020204" pitchFamily="34" charset="-122"/>
            </a:rPr>
            <a:t>价值认同</a:t>
          </a:r>
        </a:p>
      </dgm:t>
    </dgm:pt>
    <dgm:pt modelId="{A8704C5A-ABE4-E345-88F2-4C75D71B0519}" type="parTrans" cxnId="{8EF2E4B2-E49D-E848-905A-B809EA3CE995}">
      <dgm:prSet/>
      <dgm:spPr/>
      <dgm:t>
        <a:bodyPr/>
        <a:lstStyle/>
        <a:p>
          <a:endParaRPr lang="zh-CN" altLang="en-US" b="1" i="0">
            <a:solidFill>
              <a:schemeClr val="tx1"/>
            </a:solidFill>
            <a:latin typeface="Microsoft YaHei" panose="020B0503020204020204" pitchFamily="34" charset="-122"/>
            <a:ea typeface="Microsoft YaHei" panose="020B0503020204020204" pitchFamily="34" charset="-122"/>
          </a:endParaRPr>
        </a:p>
      </dgm:t>
    </dgm:pt>
    <dgm:pt modelId="{824D4DAF-0323-D64C-A3A0-FAA287119BB6}" type="sibTrans" cxnId="{8EF2E4B2-E49D-E848-905A-B809EA3CE995}">
      <dgm:prSet/>
      <dgm:spPr/>
      <dgm:t>
        <a:bodyPr/>
        <a:lstStyle/>
        <a:p>
          <a:endParaRPr lang="zh-CN" altLang="en-US" b="1" i="0">
            <a:solidFill>
              <a:schemeClr val="tx1"/>
            </a:solidFill>
            <a:latin typeface="Microsoft YaHei" panose="020B0503020204020204" pitchFamily="34" charset="-122"/>
            <a:ea typeface="Microsoft YaHei" panose="020B0503020204020204" pitchFamily="34" charset="-122"/>
          </a:endParaRPr>
        </a:p>
      </dgm:t>
    </dgm:pt>
    <dgm:pt modelId="{B9BD6567-F34F-8B4D-A920-922592F9573B}">
      <dgm:prSet phldrT="[文本]"/>
      <dgm:spPr/>
      <dgm:t>
        <a:bodyPr/>
        <a:lstStyle/>
        <a:p>
          <a:r>
            <a:rPr lang="zh-CN" altLang="en-US" b="1" i="0" dirty="0">
              <a:solidFill>
                <a:schemeClr val="tx1"/>
              </a:solidFill>
              <a:latin typeface="Microsoft YaHei" panose="020B0503020204020204" pitchFamily="34" charset="-122"/>
              <a:ea typeface="Microsoft YaHei" panose="020B0503020204020204" pitchFamily="34" charset="-122"/>
            </a:rPr>
            <a:t>权力让渡</a:t>
          </a:r>
        </a:p>
      </dgm:t>
    </dgm:pt>
    <dgm:pt modelId="{FCE58094-283A-9C48-A563-03308023EA24}" type="parTrans" cxnId="{7C2DE78D-B622-1342-B136-A5F0901DA644}">
      <dgm:prSet/>
      <dgm:spPr/>
      <dgm:t>
        <a:bodyPr/>
        <a:lstStyle/>
        <a:p>
          <a:endParaRPr lang="zh-CN" altLang="en-US" b="1" i="0">
            <a:solidFill>
              <a:schemeClr val="tx1"/>
            </a:solidFill>
            <a:latin typeface="Microsoft YaHei" panose="020B0503020204020204" pitchFamily="34" charset="-122"/>
            <a:ea typeface="Microsoft YaHei" panose="020B0503020204020204" pitchFamily="34" charset="-122"/>
          </a:endParaRPr>
        </a:p>
      </dgm:t>
    </dgm:pt>
    <dgm:pt modelId="{1269E268-48B1-D244-ACD3-161F6536BA34}" type="sibTrans" cxnId="{7C2DE78D-B622-1342-B136-A5F0901DA644}">
      <dgm:prSet/>
      <dgm:spPr/>
      <dgm:t>
        <a:bodyPr/>
        <a:lstStyle/>
        <a:p>
          <a:endParaRPr lang="zh-CN" altLang="en-US" b="1" i="0">
            <a:solidFill>
              <a:schemeClr val="tx1"/>
            </a:solidFill>
            <a:latin typeface="Microsoft YaHei" panose="020B0503020204020204" pitchFamily="34" charset="-122"/>
            <a:ea typeface="Microsoft YaHei" panose="020B0503020204020204" pitchFamily="34" charset="-122"/>
          </a:endParaRPr>
        </a:p>
      </dgm:t>
    </dgm:pt>
    <dgm:pt modelId="{77C97D87-2C3A-4F43-89B4-CDC3E6A7D2DC}">
      <dgm:prSet phldrT="[文本]"/>
      <dgm:spPr/>
      <dgm:t>
        <a:bodyPr/>
        <a:lstStyle/>
        <a:p>
          <a:r>
            <a:rPr lang="zh-CN" altLang="en-US" b="1" i="0" dirty="0">
              <a:solidFill>
                <a:schemeClr val="tx1"/>
              </a:solidFill>
              <a:latin typeface="Microsoft YaHei" panose="020B0503020204020204" pitchFamily="34" charset="-122"/>
              <a:ea typeface="Microsoft YaHei" panose="020B0503020204020204" pitchFamily="34" charset="-122"/>
            </a:rPr>
            <a:t>数据共享</a:t>
          </a:r>
        </a:p>
      </dgm:t>
    </dgm:pt>
    <dgm:pt modelId="{3E51A6D6-4A0B-D74F-8B29-1E9E8EE77CA0}" type="parTrans" cxnId="{25A98CFC-5AF1-1C44-81F2-11C24C4DAAB2}">
      <dgm:prSet/>
      <dgm:spPr/>
      <dgm:t>
        <a:bodyPr/>
        <a:lstStyle/>
        <a:p>
          <a:endParaRPr lang="zh-CN" altLang="en-US" b="1" i="0">
            <a:solidFill>
              <a:schemeClr val="tx1"/>
            </a:solidFill>
            <a:latin typeface="Microsoft YaHei" panose="020B0503020204020204" pitchFamily="34" charset="-122"/>
            <a:ea typeface="Microsoft YaHei" panose="020B0503020204020204" pitchFamily="34" charset="-122"/>
          </a:endParaRPr>
        </a:p>
      </dgm:t>
    </dgm:pt>
    <dgm:pt modelId="{0C028A0E-5656-2D41-ADCA-2DD4ABAE1522}" type="sibTrans" cxnId="{25A98CFC-5AF1-1C44-81F2-11C24C4DAAB2}">
      <dgm:prSet/>
      <dgm:spPr/>
      <dgm:t>
        <a:bodyPr/>
        <a:lstStyle/>
        <a:p>
          <a:endParaRPr lang="zh-CN" altLang="en-US" b="1" i="0">
            <a:solidFill>
              <a:schemeClr val="tx1"/>
            </a:solidFill>
            <a:latin typeface="Microsoft YaHei" panose="020B0503020204020204" pitchFamily="34" charset="-122"/>
            <a:ea typeface="Microsoft YaHei" panose="020B0503020204020204" pitchFamily="34" charset="-122"/>
          </a:endParaRPr>
        </a:p>
      </dgm:t>
    </dgm:pt>
    <dgm:pt modelId="{26FE44D5-A4D3-AF4B-96FF-CE450DC4EDCF}" type="pres">
      <dgm:prSet presAssocID="{2EC544BB-6C9E-2B45-884D-870753E5EC97}" presName="Name0" presStyleCnt="0">
        <dgm:presLayoutVars>
          <dgm:dir/>
          <dgm:resizeHandles val="exact"/>
        </dgm:presLayoutVars>
      </dgm:prSet>
      <dgm:spPr/>
    </dgm:pt>
    <dgm:pt modelId="{8643F177-A21E-BD4B-BE94-02F719CCDEFE}" type="pres">
      <dgm:prSet presAssocID="{69BB680C-41F7-514C-B6C7-BD47A752683D}" presName="node" presStyleLbl="node1" presStyleIdx="0" presStyleCnt="3">
        <dgm:presLayoutVars>
          <dgm:bulletEnabled val="1"/>
        </dgm:presLayoutVars>
      </dgm:prSet>
      <dgm:spPr/>
    </dgm:pt>
    <dgm:pt modelId="{9F2AED1F-7DA8-4049-B99D-3BE51D103D93}" type="pres">
      <dgm:prSet presAssocID="{824D4DAF-0323-D64C-A3A0-FAA287119BB6}" presName="sibTrans" presStyleLbl="sibTrans2D1" presStyleIdx="0" presStyleCnt="3"/>
      <dgm:spPr/>
    </dgm:pt>
    <dgm:pt modelId="{ED20B996-6FA2-E346-852F-4D55C0EFCAD1}" type="pres">
      <dgm:prSet presAssocID="{824D4DAF-0323-D64C-A3A0-FAA287119BB6}" presName="connectorText" presStyleLbl="sibTrans2D1" presStyleIdx="0" presStyleCnt="3"/>
      <dgm:spPr/>
    </dgm:pt>
    <dgm:pt modelId="{3C8BAE8F-E2A6-7241-8792-96F6AA6695E7}" type="pres">
      <dgm:prSet presAssocID="{B9BD6567-F34F-8B4D-A920-922592F9573B}" presName="node" presStyleLbl="node1" presStyleIdx="1" presStyleCnt="3">
        <dgm:presLayoutVars>
          <dgm:bulletEnabled val="1"/>
        </dgm:presLayoutVars>
      </dgm:prSet>
      <dgm:spPr/>
    </dgm:pt>
    <dgm:pt modelId="{C4BB4E89-28EA-7745-BF39-745857F4EB8E}" type="pres">
      <dgm:prSet presAssocID="{1269E268-48B1-D244-ACD3-161F6536BA34}" presName="sibTrans" presStyleLbl="sibTrans2D1" presStyleIdx="1" presStyleCnt="3"/>
      <dgm:spPr/>
    </dgm:pt>
    <dgm:pt modelId="{68D89A5B-92A9-6D43-8783-A2774F7184A0}" type="pres">
      <dgm:prSet presAssocID="{1269E268-48B1-D244-ACD3-161F6536BA34}" presName="connectorText" presStyleLbl="sibTrans2D1" presStyleIdx="1" presStyleCnt="3"/>
      <dgm:spPr/>
    </dgm:pt>
    <dgm:pt modelId="{5A198262-E8A7-4843-BF0F-D465C776245A}" type="pres">
      <dgm:prSet presAssocID="{77C97D87-2C3A-4F43-89B4-CDC3E6A7D2DC}" presName="node" presStyleLbl="node1" presStyleIdx="2" presStyleCnt="3">
        <dgm:presLayoutVars>
          <dgm:bulletEnabled val="1"/>
        </dgm:presLayoutVars>
      </dgm:prSet>
      <dgm:spPr/>
    </dgm:pt>
    <dgm:pt modelId="{2A345B45-3E4E-A048-880D-37C7767500E3}" type="pres">
      <dgm:prSet presAssocID="{0C028A0E-5656-2D41-ADCA-2DD4ABAE1522}" presName="sibTrans" presStyleLbl="sibTrans2D1" presStyleIdx="2" presStyleCnt="3"/>
      <dgm:spPr/>
    </dgm:pt>
    <dgm:pt modelId="{95C3694D-2F47-5141-B108-C88FD45B78A5}" type="pres">
      <dgm:prSet presAssocID="{0C028A0E-5656-2D41-ADCA-2DD4ABAE1522}" presName="connectorText" presStyleLbl="sibTrans2D1" presStyleIdx="2" presStyleCnt="3"/>
      <dgm:spPr/>
    </dgm:pt>
  </dgm:ptLst>
  <dgm:cxnLst>
    <dgm:cxn modelId="{F52E3B01-11FD-D744-BB75-14F4DF30BB9A}" type="presOf" srcId="{69BB680C-41F7-514C-B6C7-BD47A752683D}" destId="{8643F177-A21E-BD4B-BE94-02F719CCDEFE}" srcOrd="0" destOrd="0" presId="urn:microsoft.com/office/officeart/2005/8/layout/cycle7"/>
    <dgm:cxn modelId="{A1B2662A-5B5B-2C4A-868E-26718227DCB3}" type="presOf" srcId="{77C97D87-2C3A-4F43-89B4-CDC3E6A7D2DC}" destId="{5A198262-E8A7-4843-BF0F-D465C776245A}" srcOrd="0" destOrd="0" presId="urn:microsoft.com/office/officeart/2005/8/layout/cycle7"/>
    <dgm:cxn modelId="{375FB23D-745A-3047-9CB1-CF265C82CC79}" type="presOf" srcId="{B9BD6567-F34F-8B4D-A920-922592F9573B}" destId="{3C8BAE8F-E2A6-7241-8792-96F6AA6695E7}" srcOrd="0" destOrd="0" presId="urn:microsoft.com/office/officeart/2005/8/layout/cycle7"/>
    <dgm:cxn modelId="{5E1AD549-277A-2749-B940-C68C5127B330}" type="presOf" srcId="{1269E268-48B1-D244-ACD3-161F6536BA34}" destId="{C4BB4E89-28EA-7745-BF39-745857F4EB8E}" srcOrd="0" destOrd="0" presId="urn:microsoft.com/office/officeart/2005/8/layout/cycle7"/>
    <dgm:cxn modelId="{F8CE7B54-48DE-534E-8272-AF298539FABC}" type="presOf" srcId="{2EC544BB-6C9E-2B45-884D-870753E5EC97}" destId="{26FE44D5-A4D3-AF4B-96FF-CE450DC4EDCF}" srcOrd="0" destOrd="0" presId="urn:microsoft.com/office/officeart/2005/8/layout/cycle7"/>
    <dgm:cxn modelId="{9B7EAE85-4309-0D4A-9D2C-07F9752C8C05}" type="presOf" srcId="{1269E268-48B1-D244-ACD3-161F6536BA34}" destId="{68D89A5B-92A9-6D43-8783-A2774F7184A0}" srcOrd="1" destOrd="0" presId="urn:microsoft.com/office/officeart/2005/8/layout/cycle7"/>
    <dgm:cxn modelId="{BD0F4A8A-1D16-974C-A099-9C6D7BAF6632}" type="presOf" srcId="{0C028A0E-5656-2D41-ADCA-2DD4ABAE1522}" destId="{2A345B45-3E4E-A048-880D-37C7767500E3}" srcOrd="0" destOrd="0" presId="urn:microsoft.com/office/officeart/2005/8/layout/cycle7"/>
    <dgm:cxn modelId="{7C2DE78D-B622-1342-B136-A5F0901DA644}" srcId="{2EC544BB-6C9E-2B45-884D-870753E5EC97}" destId="{B9BD6567-F34F-8B4D-A920-922592F9573B}" srcOrd="1" destOrd="0" parTransId="{FCE58094-283A-9C48-A563-03308023EA24}" sibTransId="{1269E268-48B1-D244-ACD3-161F6536BA34}"/>
    <dgm:cxn modelId="{8EF2E4B2-E49D-E848-905A-B809EA3CE995}" srcId="{2EC544BB-6C9E-2B45-884D-870753E5EC97}" destId="{69BB680C-41F7-514C-B6C7-BD47A752683D}" srcOrd="0" destOrd="0" parTransId="{A8704C5A-ABE4-E345-88F2-4C75D71B0519}" sibTransId="{824D4DAF-0323-D64C-A3A0-FAA287119BB6}"/>
    <dgm:cxn modelId="{0D7DEAC8-D7EC-DB4B-98E3-6B9CD0708042}" type="presOf" srcId="{824D4DAF-0323-D64C-A3A0-FAA287119BB6}" destId="{9F2AED1F-7DA8-4049-B99D-3BE51D103D93}" srcOrd="0" destOrd="0" presId="urn:microsoft.com/office/officeart/2005/8/layout/cycle7"/>
    <dgm:cxn modelId="{25A98CFC-5AF1-1C44-81F2-11C24C4DAAB2}" srcId="{2EC544BB-6C9E-2B45-884D-870753E5EC97}" destId="{77C97D87-2C3A-4F43-89B4-CDC3E6A7D2DC}" srcOrd="2" destOrd="0" parTransId="{3E51A6D6-4A0B-D74F-8B29-1E9E8EE77CA0}" sibTransId="{0C028A0E-5656-2D41-ADCA-2DD4ABAE1522}"/>
    <dgm:cxn modelId="{39142CFF-4A00-574B-AA3C-62FCAD116A9D}" type="presOf" srcId="{824D4DAF-0323-D64C-A3A0-FAA287119BB6}" destId="{ED20B996-6FA2-E346-852F-4D55C0EFCAD1}" srcOrd="1" destOrd="0" presId="urn:microsoft.com/office/officeart/2005/8/layout/cycle7"/>
    <dgm:cxn modelId="{643AC5FF-682A-D342-B474-393D0178A5B3}" type="presOf" srcId="{0C028A0E-5656-2D41-ADCA-2DD4ABAE1522}" destId="{95C3694D-2F47-5141-B108-C88FD45B78A5}" srcOrd="1" destOrd="0" presId="urn:microsoft.com/office/officeart/2005/8/layout/cycle7"/>
    <dgm:cxn modelId="{D30B7E32-F9E2-874E-B15C-7638C58FD6CE}" type="presParOf" srcId="{26FE44D5-A4D3-AF4B-96FF-CE450DC4EDCF}" destId="{8643F177-A21E-BD4B-BE94-02F719CCDEFE}" srcOrd="0" destOrd="0" presId="urn:microsoft.com/office/officeart/2005/8/layout/cycle7"/>
    <dgm:cxn modelId="{98D620E1-FE37-F040-9812-56A973AA99D5}" type="presParOf" srcId="{26FE44D5-A4D3-AF4B-96FF-CE450DC4EDCF}" destId="{9F2AED1F-7DA8-4049-B99D-3BE51D103D93}" srcOrd="1" destOrd="0" presId="urn:microsoft.com/office/officeart/2005/8/layout/cycle7"/>
    <dgm:cxn modelId="{ABDE60D2-19A1-7B4E-AB69-220A6F45E406}" type="presParOf" srcId="{9F2AED1F-7DA8-4049-B99D-3BE51D103D93}" destId="{ED20B996-6FA2-E346-852F-4D55C0EFCAD1}" srcOrd="0" destOrd="0" presId="urn:microsoft.com/office/officeart/2005/8/layout/cycle7"/>
    <dgm:cxn modelId="{6F3CAAFF-B33B-E04F-A7F6-42D04F967A80}" type="presParOf" srcId="{26FE44D5-A4D3-AF4B-96FF-CE450DC4EDCF}" destId="{3C8BAE8F-E2A6-7241-8792-96F6AA6695E7}" srcOrd="2" destOrd="0" presId="urn:microsoft.com/office/officeart/2005/8/layout/cycle7"/>
    <dgm:cxn modelId="{67EF862F-8A41-2844-9237-930E2670DB7E}" type="presParOf" srcId="{26FE44D5-A4D3-AF4B-96FF-CE450DC4EDCF}" destId="{C4BB4E89-28EA-7745-BF39-745857F4EB8E}" srcOrd="3" destOrd="0" presId="urn:microsoft.com/office/officeart/2005/8/layout/cycle7"/>
    <dgm:cxn modelId="{353E0E17-9466-9B43-993E-516C891231C4}" type="presParOf" srcId="{C4BB4E89-28EA-7745-BF39-745857F4EB8E}" destId="{68D89A5B-92A9-6D43-8783-A2774F7184A0}" srcOrd="0" destOrd="0" presId="urn:microsoft.com/office/officeart/2005/8/layout/cycle7"/>
    <dgm:cxn modelId="{224C4EB6-B83A-0B4C-A1D0-11DD88D2ADD9}" type="presParOf" srcId="{26FE44D5-A4D3-AF4B-96FF-CE450DC4EDCF}" destId="{5A198262-E8A7-4843-BF0F-D465C776245A}" srcOrd="4" destOrd="0" presId="urn:microsoft.com/office/officeart/2005/8/layout/cycle7"/>
    <dgm:cxn modelId="{A2D1F96C-8C4D-2D45-8ED2-F0C2C846FC38}" type="presParOf" srcId="{26FE44D5-A4D3-AF4B-96FF-CE450DC4EDCF}" destId="{2A345B45-3E4E-A048-880D-37C7767500E3}" srcOrd="5" destOrd="0" presId="urn:microsoft.com/office/officeart/2005/8/layout/cycle7"/>
    <dgm:cxn modelId="{E238CE13-EF78-EB45-A852-EC804A94EE33}" type="presParOf" srcId="{2A345B45-3E4E-A048-880D-37C7767500E3}" destId="{95C3694D-2F47-5141-B108-C88FD45B78A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0863C-58C7-4070-934D-30FF2DD75115}">
      <dsp:nvSpPr>
        <dsp:cNvPr id="0" name=""/>
        <dsp:cNvSpPr/>
      </dsp:nvSpPr>
      <dsp:spPr>
        <a:xfrm>
          <a:off x="1094725" y="550990"/>
          <a:ext cx="3679364" cy="3679364"/>
        </a:xfrm>
        <a:prstGeom prst="blockArc">
          <a:avLst>
            <a:gd name="adj1" fmla="val 10800000"/>
            <a:gd name="adj2" fmla="val 1620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D9171AD-18AA-448A-A9AF-196003129924}">
      <dsp:nvSpPr>
        <dsp:cNvPr id="0" name=""/>
        <dsp:cNvSpPr/>
      </dsp:nvSpPr>
      <dsp:spPr>
        <a:xfrm>
          <a:off x="1094725" y="550990"/>
          <a:ext cx="3679364" cy="3679364"/>
        </a:xfrm>
        <a:prstGeom prst="blockArc">
          <a:avLst>
            <a:gd name="adj1" fmla="val 5400000"/>
            <a:gd name="adj2" fmla="val 1080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9FED69-29EB-4DCD-94C7-9A15A84774B1}">
      <dsp:nvSpPr>
        <dsp:cNvPr id="0" name=""/>
        <dsp:cNvSpPr/>
      </dsp:nvSpPr>
      <dsp:spPr>
        <a:xfrm>
          <a:off x="1094725" y="550990"/>
          <a:ext cx="3679364" cy="3679364"/>
        </a:xfrm>
        <a:prstGeom prst="blockArc">
          <a:avLst>
            <a:gd name="adj1" fmla="val 0"/>
            <a:gd name="adj2" fmla="val 540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BE939EB-8A20-4482-8FD2-F23F64F63DA1}">
      <dsp:nvSpPr>
        <dsp:cNvPr id="0" name=""/>
        <dsp:cNvSpPr/>
      </dsp:nvSpPr>
      <dsp:spPr>
        <a:xfrm>
          <a:off x="1094725" y="550990"/>
          <a:ext cx="3679364" cy="3679364"/>
        </a:xfrm>
        <a:prstGeom prst="blockArc">
          <a:avLst>
            <a:gd name="adj1" fmla="val 16200000"/>
            <a:gd name="adj2" fmla="val 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3CD3AEF-9915-468A-A9D9-08BD5185D072}">
      <dsp:nvSpPr>
        <dsp:cNvPr id="0" name=""/>
        <dsp:cNvSpPr/>
      </dsp:nvSpPr>
      <dsp:spPr>
        <a:xfrm>
          <a:off x="2087613" y="1543878"/>
          <a:ext cx="1693588" cy="16935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平衡</a:t>
          </a:r>
          <a:endParaRPr lang="en-US" altLang="zh-CN" sz="2400" b="1" kern="1200" dirty="0">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计分卡</a:t>
          </a:r>
          <a:endParaRPr lang="en-US" sz="2400" b="1" kern="1200" dirty="0">
            <a:latin typeface="微软雅黑" panose="020B0503020204020204" pitchFamily="34" charset="-122"/>
            <a:ea typeface="微软雅黑" panose="020B0503020204020204" pitchFamily="34" charset="-122"/>
          </a:endParaRPr>
        </a:p>
      </dsp:txBody>
      <dsp:txXfrm>
        <a:off x="2335633" y="1791898"/>
        <a:ext cx="1197548" cy="1197548"/>
      </dsp:txXfrm>
    </dsp:sp>
    <dsp:sp modelId="{A71369F0-7071-422D-A2AB-BACA1A25320C}">
      <dsp:nvSpPr>
        <dsp:cNvPr id="0" name=""/>
        <dsp:cNvSpPr/>
      </dsp:nvSpPr>
      <dsp:spPr>
        <a:xfrm>
          <a:off x="2341651" y="912"/>
          <a:ext cx="1185512" cy="118551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财务</a:t>
          </a:r>
          <a:endParaRPr lang="en-US" altLang="zh-CN" sz="1800" b="1" kern="1200" dirty="0">
            <a:latin typeface="微软雅黑" panose="020B0503020204020204" pitchFamily="34" charset="-122"/>
            <a:ea typeface="微软雅黑" panose="020B0503020204020204" pitchFamily="34" charset="-122"/>
          </a:endParaRPr>
        </a:p>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指标</a:t>
          </a:r>
        </a:p>
      </dsp:txBody>
      <dsp:txXfrm>
        <a:off x="2515265" y="174526"/>
        <a:ext cx="838284" cy="838284"/>
      </dsp:txXfrm>
    </dsp:sp>
    <dsp:sp modelId="{BB10DD12-56D6-411D-88C1-A78FF9E92583}">
      <dsp:nvSpPr>
        <dsp:cNvPr id="0" name=""/>
        <dsp:cNvSpPr/>
      </dsp:nvSpPr>
      <dsp:spPr>
        <a:xfrm>
          <a:off x="4138655" y="1797916"/>
          <a:ext cx="1185512" cy="1185512"/>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客户</a:t>
          </a:r>
        </a:p>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指标</a:t>
          </a:r>
        </a:p>
      </dsp:txBody>
      <dsp:txXfrm>
        <a:off x="4312269" y="1971530"/>
        <a:ext cx="838284" cy="838284"/>
      </dsp:txXfrm>
    </dsp:sp>
    <dsp:sp modelId="{B4EBE761-EAA0-4278-9E07-21E31128FB17}">
      <dsp:nvSpPr>
        <dsp:cNvPr id="0" name=""/>
        <dsp:cNvSpPr/>
      </dsp:nvSpPr>
      <dsp:spPr>
        <a:xfrm>
          <a:off x="2341651" y="3594920"/>
          <a:ext cx="1185512" cy="118551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内部</a:t>
          </a:r>
        </a:p>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运营</a:t>
          </a:r>
        </a:p>
      </dsp:txBody>
      <dsp:txXfrm>
        <a:off x="2515265" y="3768534"/>
        <a:ext cx="838284" cy="838284"/>
      </dsp:txXfrm>
    </dsp:sp>
    <dsp:sp modelId="{A75C5196-0E5A-489F-945D-41B341973B24}">
      <dsp:nvSpPr>
        <dsp:cNvPr id="0" name=""/>
        <dsp:cNvSpPr/>
      </dsp:nvSpPr>
      <dsp:spPr>
        <a:xfrm>
          <a:off x="544647" y="1797916"/>
          <a:ext cx="1185512" cy="1185512"/>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学习</a:t>
          </a:r>
          <a:endParaRPr lang="en-US" altLang="zh-CN" sz="1800" b="1" kern="1200" dirty="0">
            <a:latin typeface="微软雅黑" panose="020B0503020204020204" pitchFamily="34" charset="-122"/>
            <a:ea typeface="微软雅黑" panose="020B0503020204020204" pitchFamily="34" charset="-122"/>
          </a:endParaRPr>
        </a:p>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与成长</a:t>
          </a:r>
          <a:endParaRPr lang="en-US" sz="1800" b="1" kern="1200" dirty="0">
            <a:latin typeface="微软雅黑" panose="020B0503020204020204" pitchFamily="34" charset="-122"/>
            <a:ea typeface="微软雅黑" panose="020B0503020204020204" pitchFamily="34" charset="-122"/>
          </a:endParaRPr>
        </a:p>
      </dsp:txBody>
      <dsp:txXfrm>
        <a:off x="718261" y="1971530"/>
        <a:ext cx="838284" cy="838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3F177-A21E-BD4B-BE94-02F719CCDEFE}">
      <dsp:nvSpPr>
        <dsp:cNvPr id="0" name=""/>
        <dsp:cNvSpPr/>
      </dsp:nvSpPr>
      <dsp:spPr>
        <a:xfrm>
          <a:off x="2661046" y="1572"/>
          <a:ext cx="2805906" cy="14029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zh-CN" altLang="en-US" sz="4600" b="1" i="0" kern="1200" dirty="0">
              <a:solidFill>
                <a:schemeClr val="tx1"/>
              </a:solidFill>
              <a:latin typeface="Microsoft YaHei" panose="020B0503020204020204" pitchFamily="34" charset="-122"/>
              <a:ea typeface="Microsoft YaHei" panose="020B0503020204020204" pitchFamily="34" charset="-122"/>
            </a:rPr>
            <a:t>价值认同</a:t>
          </a:r>
        </a:p>
      </dsp:txBody>
      <dsp:txXfrm>
        <a:off x="2702137" y="42663"/>
        <a:ext cx="2723724" cy="1320771"/>
      </dsp:txXfrm>
    </dsp:sp>
    <dsp:sp modelId="{9F2AED1F-7DA8-4049-B99D-3BE51D103D93}">
      <dsp:nvSpPr>
        <dsp:cNvPr id="0" name=""/>
        <dsp:cNvSpPr/>
      </dsp:nvSpPr>
      <dsp:spPr>
        <a:xfrm rot="3600000">
          <a:off x="4491365" y="2463816"/>
          <a:ext cx="1461927" cy="49103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i="0" kern="1200">
            <a:solidFill>
              <a:schemeClr val="tx1"/>
            </a:solidFill>
            <a:latin typeface="Microsoft YaHei" panose="020B0503020204020204" pitchFamily="34" charset="-122"/>
            <a:ea typeface="Microsoft YaHei" panose="020B0503020204020204" pitchFamily="34" charset="-122"/>
          </a:endParaRPr>
        </a:p>
      </dsp:txBody>
      <dsp:txXfrm>
        <a:off x="4638675" y="2562023"/>
        <a:ext cx="1167307" cy="294619"/>
      </dsp:txXfrm>
    </dsp:sp>
    <dsp:sp modelId="{3C8BAE8F-E2A6-7241-8792-96F6AA6695E7}">
      <dsp:nvSpPr>
        <dsp:cNvPr id="0" name=""/>
        <dsp:cNvSpPr/>
      </dsp:nvSpPr>
      <dsp:spPr>
        <a:xfrm>
          <a:off x="4977704" y="4014141"/>
          <a:ext cx="2805906" cy="14029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zh-CN" altLang="en-US" sz="4600" b="1" i="0" kern="1200" dirty="0">
              <a:solidFill>
                <a:schemeClr val="tx1"/>
              </a:solidFill>
              <a:latin typeface="Microsoft YaHei" panose="020B0503020204020204" pitchFamily="34" charset="-122"/>
              <a:ea typeface="Microsoft YaHei" panose="020B0503020204020204" pitchFamily="34" charset="-122"/>
            </a:rPr>
            <a:t>权力让渡</a:t>
          </a:r>
        </a:p>
      </dsp:txBody>
      <dsp:txXfrm>
        <a:off x="5018795" y="4055232"/>
        <a:ext cx="2723724" cy="1320771"/>
      </dsp:txXfrm>
    </dsp:sp>
    <dsp:sp modelId="{C4BB4E89-28EA-7745-BF39-745857F4EB8E}">
      <dsp:nvSpPr>
        <dsp:cNvPr id="0" name=""/>
        <dsp:cNvSpPr/>
      </dsp:nvSpPr>
      <dsp:spPr>
        <a:xfrm rot="10800000">
          <a:off x="3333036" y="4470101"/>
          <a:ext cx="1461927" cy="49103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i="0" kern="1200">
            <a:solidFill>
              <a:schemeClr val="tx1"/>
            </a:solidFill>
            <a:latin typeface="Microsoft YaHei" panose="020B0503020204020204" pitchFamily="34" charset="-122"/>
            <a:ea typeface="Microsoft YaHei" panose="020B0503020204020204" pitchFamily="34" charset="-122"/>
          </a:endParaRPr>
        </a:p>
      </dsp:txBody>
      <dsp:txXfrm rot="10800000">
        <a:off x="3480346" y="4568308"/>
        <a:ext cx="1167307" cy="294619"/>
      </dsp:txXfrm>
    </dsp:sp>
    <dsp:sp modelId="{5A198262-E8A7-4843-BF0F-D465C776245A}">
      <dsp:nvSpPr>
        <dsp:cNvPr id="0" name=""/>
        <dsp:cNvSpPr/>
      </dsp:nvSpPr>
      <dsp:spPr>
        <a:xfrm>
          <a:off x="344389" y="4014141"/>
          <a:ext cx="2805906" cy="14029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zh-CN" altLang="en-US" sz="4600" b="1" i="0" kern="1200" dirty="0">
              <a:solidFill>
                <a:schemeClr val="tx1"/>
              </a:solidFill>
              <a:latin typeface="Microsoft YaHei" panose="020B0503020204020204" pitchFamily="34" charset="-122"/>
              <a:ea typeface="Microsoft YaHei" panose="020B0503020204020204" pitchFamily="34" charset="-122"/>
            </a:rPr>
            <a:t>数据共享</a:t>
          </a:r>
        </a:p>
      </dsp:txBody>
      <dsp:txXfrm>
        <a:off x="385480" y="4055232"/>
        <a:ext cx="2723724" cy="1320771"/>
      </dsp:txXfrm>
    </dsp:sp>
    <dsp:sp modelId="{2A345B45-3E4E-A048-880D-37C7767500E3}">
      <dsp:nvSpPr>
        <dsp:cNvPr id="0" name=""/>
        <dsp:cNvSpPr/>
      </dsp:nvSpPr>
      <dsp:spPr>
        <a:xfrm rot="18000000">
          <a:off x="2174707" y="2463816"/>
          <a:ext cx="1461927" cy="49103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i="0" kern="1200">
            <a:solidFill>
              <a:schemeClr val="tx1"/>
            </a:solidFill>
            <a:latin typeface="Microsoft YaHei" panose="020B0503020204020204" pitchFamily="34" charset="-122"/>
            <a:ea typeface="Microsoft YaHei" panose="020B0503020204020204" pitchFamily="34" charset="-122"/>
          </a:endParaRPr>
        </a:p>
      </dsp:txBody>
      <dsp:txXfrm>
        <a:off x="2322017" y="2562023"/>
        <a:ext cx="1167307" cy="294619"/>
      </dsp:txXfrm>
    </dsp:sp>
  </dsp:spTree>
</dsp:drawing>
</file>

<file path=ppt/diagrams/layout1.xml><?xml version="1.0" encoding="utf-8"?>
<dgm:layoutDef xmlns:dgm="http://schemas.openxmlformats.org/drawingml/2006/diagram" xmlns:a="http://schemas.openxmlformats.org/drawingml/2006/main" uniqueId="urn:microsoft.com/office/officeart/2005/8/layout/radial6#2">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25E2F-FAA8-C14B-B3EE-B956D681048E}" type="datetimeFigureOut">
              <a:rPr kumimoji="1" lang="zh-CN" altLang="en-US" smtClean="0"/>
              <a:t>2026/4/8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03258-F5D1-E645-A80B-DCBC946C492C}" type="slidenum">
              <a:rPr kumimoji="1" lang="zh-CN" altLang="en-US" smtClean="0"/>
              <a:t>‹#›</a:t>
            </a:fld>
            <a:endParaRPr kumimoji="1" lang="zh-CN" altLang="en-US"/>
          </a:p>
        </p:txBody>
      </p:sp>
    </p:spTree>
    <p:extLst>
      <p:ext uri="{BB962C8B-B14F-4D97-AF65-F5344CB8AC3E}">
        <p14:creationId xmlns:p14="http://schemas.microsoft.com/office/powerpoint/2010/main" val="132410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a:t>1️⃣</a:t>
            </a:r>
            <a:r>
              <a:rPr kumimoji="1" lang="zh-CN" altLang="en-US" b="1" dirty="0"/>
              <a:t>已经做用户分级的机构请举手？</a:t>
            </a:r>
            <a:endParaRPr kumimoji="1" lang="en-US" altLang="zh-CN" b="1" dirty="0"/>
          </a:p>
          <a:p>
            <a:r>
              <a:rPr kumimoji="1" lang="en-US" altLang="zh-CN" b="1" dirty="0"/>
              <a:t>2️⃣</a:t>
            </a:r>
            <a:r>
              <a:rPr kumimoji="1" lang="zh-CN" altLang="en-US" b="1" dirty="0"/>
              <a:t>做了</a:t>
            </a:r>
            <a:r>
              <a:rPr kumimoji="1" lang="en-US" altLang="zh-CN" b="1" dirty="0"/>
              <a:t>1</a:t>
            </a:r>
            <a:r>
              <a:rPr kumimoji="1" lang="zh-CN" altLang="en-US" b="1" dirty="0"/>
              <a:t>年以上并取得显著效果的请举手？采访下。</a:t>
            </a:r>
          </a:p>
        </p:txBody>
      </p:sp>
      <p:sp>
        <p:nvSpPr>
          <p:cNvPr id="4" name="灯片编号占位符 3"/>
          <p:cNvSpPr>
            <a:spLocks noGrp="1"/>
          </p:cNvSpPr>
          <p:nvPr>
            <p:ph type="sldNum" sz="quarter" idx="5"/>
          </p:nvPr>
        </p:nvSpPr>
        <p:spPr/>
        <p:txBody>
          <a:bodyPr/>
          <a:lstStyle/>
          <a:p>
            <a:fld id="{EDB03258-F5D1-E645-A80B-DCBC946C492C}" type="slidenum">
              <a:rPr kumimoji="1" lang="zh-CN" altLang="en-US" smtClean="0"/>
              <a:t>1</a:t>
            </a:fld>
            <a:endParaRPr kumimoji="1" lang="zh-CN" altLang="en-US"/>
          </a:p>
        </p:txBody>
      </p:sp>
    </p:spTree>
    <p:extLst>
      <p:ext uri="{BB962C8B-B14F-4D97-AF65-F5344CB8AC3E}">
        <p14:creationId xmlns:p14="http://schemas.microsoft.com/office/powerpoint/2010/main" val="209118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B5296-7AD8-2E5B-1E58-5A666AF416C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D9F8F71-0B52-AA21-731E-8E12C935009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AB102D0-87A7-36F4-E756-9DAD1E37ADAE}"/>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562E18C2-6743-9029-C08F-7DE175648B27}"/>
              </a:ext>
            </a:extLst>
          </p:cNvPr>
          <p:cNvSpPr>
            <a:spLocks noGrp="1"/>
          </p:cNvSpPr>
          <p:nvPr>
            <p:ph type="sldNum" sz="quarter" idx="5"/>
          </p:nvPr>
        </p:nvSpPr>
        <p:spPr/>
        <p:txBody>
          <a:bodyPr/>
          <a:lstStyle/>
          <a:p>
            <a:fld id="{EDB03258-F5D1-E645-A80B-DCBC946C492C}" type="slidenum">
              <a:rPr kumimoji="1" lang="zh-CN" altLang="en-US" smtClean="0"/>
              <a:t>21</a:t>
            </a:fld>
            <a:endParaRPr kumimoji="1" lang="zh-CN" altLang="en-US"/>
          </a:p>
        </p:txBody>
      </p:sp>
    </p:spTree>
    <p:extLst>
      <p:ext uri="{BB962C8B-B14F-4D97-AF65-F5344CB8AC3E}">
        <p14:creationId xmlns:p14="http://schemas.microsoft.com/office/powerpoint/2010/main" val="87171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848A1-4FB9-C230-F247-45ED8E182BF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58D6EC1-9090-4CC4-40AC-3E339F62C14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B1EA2E9-F8F3-6247-1769-99433BEC1F95}"/>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079CEC0A-65B2-A7ED-62E3-B6BB091A5E6D}"/>
              </a:ext>
            </a:extLst>
          </p:cNvPr>
          <p:cNvSpPr>
            <a:spLocks noGrp="1"/>
          </p:cNvSpPr>
          <p:nvPr>
            <p:ph type="sldNum" sz="quarter" idx="5"/>
          </p:nvPr>
        </p:nvSpPr>
        <p:spPr/>
        <p:txBody>
          <a:bodyPr/>
          <a:lstStyle/>
          <a:p>
            <a:fld id="{EDB03258-F5D1-E645-A80B-DCBC946C492C}" type="slidenum">
              <a:rPr kumimoji="1" lang="zh-CN" altLang="en-US" smtClean="0"/>
              <a:t>26</a:t>
            </a:fld>
            <a:endParaRPr kumimoji="1" lang="zh-CN" altLang="en-US"/>
          </a:p>
        </p:txBody>
      </p:sp>
    </p:spTree>
    <p:extLst>
      <p:ext uri="{BB962C8B-B14F-4D97-AF65-F5344CB8AC3E}">
        <p14:creationId xmlns:p14="http://schemas.microsoft.com/office/powerpoint/2010/main" val="132517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6330F-DAB9-AB26-8CE7-FF9B4F3811F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48EDC69-BFE8-7611-EA94-BD5B2B478BB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B92D5D1-64D6-8862-0B8C-8CC9536323D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7C25173A-CA5D-2554-978D-4D1B483669EC}"/>
              </a:ext>
            </a:extLst>
          </p:cNvPr>
          <p:cNvSpPr>
            <a:spLocks noGrp="1"/>
          </p:cNvSpPr>
          <p:nvPr>
            <p:ph type="sldNum" sz="quarter" idx="5"/>
          </p:nvPr>
        </p:nvSpPr>
        <p:spPr/>
        <p:txBody>
          <a:bodyPr/>
          <a:lstStyle/>
          <a:p>
            <a:fld id="{EDB03258-F5D1-E645-A80B-DCBC946C492C}" type="slidenum">
              <a:rPr kumimoji="1" lang="zh-CN" altLang="en-US" smtClean="0"/>
              <a:t>32</a:t>
            </a:fld>
            <a:endParaRPr kumimoji="1" lang="zh-CN" altLang="en-US"/>
          </a:p>
        </p:txBody>
      </p:sp>
    </p:spTree>
    <p:extLst>
      <p:ext uri="{BB962C8B-B14F-4D97-AF65-F5344CB8AC3E}">
        <p14:creationId xmlns:p14="http://schemas.microsoft.com/office/powerpoint/2010/main" val="143887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DB03258-F5D1-E645-A80B-DCBC946C492C}" type="slidenum">
              <a:rPr kumimoji="1" lang="zh-CN" altLang="en-US" smtClean="0"/>
              <a:t>33</a:t>
            </a:fld>
            <a:endParaRPr kumimoji="1" lang="zh-CN" altLang="en-US"/>
          </a:p>
        </p:txBody>
      </p:sp>
    </p:spTree>
    <p:extLst>
      <p:ext uri="{BB962C8B-B14F-4D97-AF65-F5344CB8AC3E}">
        <p14:creationId xmlns:p14="http://schemas.microsoft.com/office/powerpoint/2010/main" val="130311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9EEDE-9A1D-26E8-0160-D6D37337520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4FA10ED-2A79-EEC6-5D34-750125A7072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31A7F18-F820-BE8A-F654-62899BDE5ABB}"/>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7F53B206-43A0-3CB6-F47C-6750288E7B3B}"/>
              </a:ext>
            </a:extLst>
          </p:cNvPr>
          <p:cNvSpPr>
            <a:spLocks noGrp="1"/>
          </p:cNvSpPr>
          <p:nvPr>
            <p:ph type="sldNum" sz="quarter" idx="5"/>
          </p:nvPr>
        </p:nvSpPr>
        <p:spPr/>
        <p:txBody>
          <a:bodyPr/>
          <a:lstStyle/>
          <a:p>
            <a:fld id="{EDB03258-F5D1-E645-A80B-DCBC946C492C}" type="slidenum">
              <a:rPr kumimoji="1" lang="zh-CN" altLang="en-US" smtClean="0"/>
              <a:t>34</a:t>
            </a:fld>
            <a:endParaRPr kumimoji="1" lang="zh-CN" altLang="en-US"/>
          </a:p>
        </p:txBody>
      </p:sp>
    </p:spTree>
    <p:extLst>
      <p:ext uri="{BB962C8B-B14F-4D97-AF65-F5344CB8AC3E}">
        <p14:creationId xmlns:p14="http://schemas.microsoft.com/office/powerpoint/2010/main" val="76062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a:t>1️⃣</a:t>
            </a:r>
            <a:r>
              <a:rPr kumimoji="1" lang="zh-CN" altLang="en-US" b="1" dirty="0"/>
              <a:t>你盯哪些指标？</a:t>
            </a:r>
          </a:p>
        </p:txBody>
      </p:sp>
      <p:sp>
        <p:nvSpPr>
          <p:cNvPr id="4" name="灯片编号占位符 3"/>
          <p:cNvSpPr>
            <a:spLocks noGrp="1"/>
          </p:cNvSpPr>
          <p:nvPr>
            <p:ph type="sldNum" sz="quarter" idx="5"/>
          </p:nvPr>
        </p:nvSpPr>
        <p:spPr/>
        <p:txBody>
          <a:bodyPr/>
          <a:lstStyle/>
          <a:p>
            <a:fld id="{EDB03258-F5D1-E645-A80B-DCBC946C492C}" type="slidenum">
              <a:rPr kumimoji="1" lang="zh-CN" altLang="en-US" smtClean="0"/>
              <a:t>2</a:t>
            </a:fld>
            <a:endParaRPr kumimoji="1" lang="zh-CN" altLang="en-US"/>
          </a:p>
        </p:txBody>
      </p:sp>
    </p:spTree>
    <p:extLst>
      <p:ext uri="{BB962C8B-B14F-4D97-AF65-F5344CB8AC3E}">
        <p14:creationId xmlns:p14="http://schemas.microsoft.com/office/powerpoint/2010/main" val="350793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EDB03258-F5D1-E645-A80B-DCBC946C492C}" type="slidenum">
              <a:rPr kumimoji="1" lang="zh-CN" altLang="en-US" smtClean="0"/>
              <a:t>3</a:t>
            </a:fld>
            <a:endParaRPr kumimoji="1" lang="zh-CN" altLang="en-US"/>
          </a:p>
        </p:txBody>
      </p:sp>
    </p:spTree>
    <p:extLst>
      <p:ext uri="{BB962C8B-B14F-4D97-AF65-F5344CB8AC3E}">
        <p14:creationId xmlns:p14="http://schemas.microsoft.com/office/powerpoint/2010/main" val="360721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i="0" kern="1200" dirty="0">
                <a:solidFill>
                  <a:schemeClr val="tx1"/>
                </a:solidFill>
                <a:effectLst/>
                <a:latin typeface="+mn-lt"/>
                <a:ea typeface="+mn-ea"/>
                <a:cs typeface="+mn-cs"/>
              </a:rPr>
              <a:t>树根：学习与成长 （组员的数量、质量；组员掌握的知识、技能）—— </a:t>
            </a:r>
            <a:r>
              <a:rPr lang="zh-CN" altLang="en-US" sz="1200" b="0" i="0" kern="1200" dirty="0">
                <a:solidFill>
                  <a:schemeClr val="tx1"/>
                </a:solidFill>
                <a:effectLst/>
                <a:latin typeface="+mn-lt"/>
                <a:ea typeface="+mn-ea"/>
                <a:cs typeface="+mn-cs"/>
              </a:rPr>
              <a:t>员工的能力、知识、系统、企业文化（肥沃的土壤才能生长出好庄稼）；</a:t>
            </a:r>
          </a:p>
          <a:p>
            <a:r>
              <a:rPr lang="zh-CN" altLang="en-US" sz="1200" b="1" i="0" kern="1200" dirty="0">
                <a:solidFill>
                  <a:schemeClr val="tx1"/>
                </a:solidFill>
                <a:effectLst/>
                <a:latin typeface="+mn-lt"/>
                <a:ea typeface="+mn-ea"/>
                <a:cs typeface="+mn-cs"/>
              </a:rPr>
              <a:t>树干：</a:t>
            </a:r>
            <a:r>
              <a:rPr lang="zh-CN" altLang="en-US" sz="1200" b="0" i="0" kern="1200" dirty="0">
                <a:solidFill>
                  <a:schemeClr val="tx1"/>
                </a:solidFill>
                <a:effectLst/>
                <a:latin typeface="+mn-lt"/>
                <a:ea typeface="+mn-ea"/>
                <a:cs typeface="+mn-cs"/>
              </a:rPr>
              <a:t>内部运营的能力（树干输送营养）；</a:t>
            </a:r>
          </a:p>
          <a:p>
            <a:r>
              <a:rPr lang="zh-CN" altLang="en-US" sz="1200" b="1" i="0" kern="1200" dirty="0">
                <a:solidFill>
                  <a:schemeClr val="tx1"/>
                </a:solidFill>
                <a:effectLst/>
                <a:latin typeface="+mn-lt"/>
                <a:ea typeface="+mn-ea"/>
                <a:cs typeface="+mn-cs"/>
              </a:rPr>
              <a:t>枝叶：</a:t>
            </a:r>
            <a:r>
              <a:rPr lang="zh-CN" altLang="en-US" sz="1200" b="0" i="0" kern="1200" dirty="0">
                <a:solidFill>
                  <a:schemeClr val="tx1"/>
                </a:solidFill>
                <a:effectLst/>
                <a:latin typeface="+mn-lt"/>
                <a:ea typeface="+mn-ea"/>
                <a:cs typeface="+mn-cs"/>
              </a:rPr>
              <a:t>客户受益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枝繁叶茂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多元化的产品与服务</a:t>
            </a:r>
          </a:p>
          <a:p>
            <a:r>
              <a:rPr lang="zh-CN" altLang="en-US" sz="1200" b="1" i="0" kern="1200" dirty="0">
                <a:solidFill>
                  <a:schemeClr val="tx1"/>
                </a:solidFill>
                <a:effectLst/>
                <a:latin typeface="+mn-lt"/>
                <a:ea typeface="+mn-ea"/>
                <a:cs typeface="+mn-cs"/>
              </a:rPr>
              <a:t>果实：</a:t>
            </a:r>
            <a:r>
              <a:rPr lang="zh-CN" altLang="en-US" sz="1200" b="0" i="0" kern="1200" dirty="0">
                <a:solidFill>
                  <a:schemeClr val="tx1"/>
                </a:solidFill>
                <a:effectLst/>
                <a:latin typeface="+mn-lt"/>
                <a:ea typeface="+mn-ea"/>
                <a:cs typeface="+mn-cs"/>
              </a:rPr>
              <a:t>财务结果</a:t>
            </a:r>
          </a:p>
          <a:p>
            <a:r>
              <a:rPr lang="zh-CN" altLang="en-US" sz="1200" b="0" i="0" kern="1200" dirty="0">
                <a:solidFill>
                  <a:schemeClr val="tx1"/>
                </a:solidFill>
                <a:effectLst/>
                <a:latin typeface="+mn-lt"/>
                <a:ea typeface="+mn-ea"/>
                <a:cs typeface="+mn-cs"/>
              </a:rPr>
              <a:t>想要赚钱，就要让客户买单。首先要投资员工、增加能力，用适当的工具和系统提高内部运营效率，才能给客户提供好的产品和服务，让客户满意了，最后才能实现财务结果。</a:t>
            </a:r>
          </a:p>
        </p:txBody>
      </p:sp>
      <p:sp>
        <p:nvSpPr>
          <p:cNvPr id="4" name="灯片编号占位符 3"/>
          <p:cNvSpPr>
            <a:spLocks noGrp="1"/>
          </p:cNvSpPr>
          <p:nvPr>
            <p:ph type="sldNum" sz="quarter" idx="5"/>
          </p:nvPr>
        </p:nvSpPr>
        <p:spPr/>
        <p:txBody>
          <a:bodyPr/>
          <a:lstStyle/>
          <a:p>
            <a:fld id="{EDB03258-F5D1-E645-A80B-DCBC946C492C}" type="slidenum">
              <a:rPr kumimoji="1" lang="zh-CN" altLang="en-US" smtClean="0"/>
              <a:t>5</a:t>
            </a:fld>
            <a:endParaRPr kumimoji="1" lang="zh-CN" altLang="en-US"/>
          </a:p>
        </p:txBody>
      </p:sp>
    </p:spTree>
    <p:extLst>
      <p:ext uri="{BB962C8B-B14F-4D97-AF65-F5344CB8AC3E}">
        <p14:creationId xmlns:p14="http://schemas.microsoft.com/office/powerpoint/2010/main" val="351361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START WITH WHY</a:t>
            </a:r>
            <a:r>
              <a:rPr lang="zh-CN" altLang="en-US" sz="1200" dirty="0">
                <a:latin typeface="微软雅黑" panose="020B0503020204020204" pitchFamily="34" charset="-122"/>
                <a:ea typeface="微软雅黑" panose="020B0503020204020204" pitchFamily="34" charset="-122"/>
              </a:rPr>
              <a:t>被称为“黄金圈法则”，指的到底是什么意思呢？</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、通常的人，都能够很清楚的说出“</a:t>
            </a:r>
            <a:r>
              <a:rPr lang="en-US" altLang="zh-CN" sz="1200" dirty="0">
                <a:latin typeface="微软雅黑" panose="020B0503020204020204" pitchFamily="34" charset="-122"/>
                <a:ea typeface="微软雅黑" panose="020B0503020204020204" pitchFamily="34" charset="-122"/>
              </a:rPr>
              <a:t>WHAT</a:t>
            </a:r>
            <a:r>
              <a:rPr lang="zh-CN" altLang="en-US" sz="1200" dirty="0">
                <a:latin typeface="微软雅黑" panose="020B0503020204020204" pitchFamily="34" charset="-122"/>
                <a:ea typeface="微软雅黑" panose="020B0503020204020204" pitchFamily="34" charset="-122"/>
              </a:rPr>
              <a:t>”，也就是“我们是做什么的？”每个组织和个人，都能够明白自己做的是什么。比如有三个工匠在盖房子，当有个人问他们，你们在做什么？一定会有人告诉他，我们是盖房子的。</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、但，</a:t>
            </a:r>
            <a:r>
              <a:rPr lang="en-US" altLang="zh-CN" sz="1200" dirty="0">
                <a:latin typeface="微软雅黑" panose="020B0503020204020204" pitchFamily="34" charset="-122"/>
                <a:ea typeface="微软雅黑" panose="020B0503020204020204" pitchFamily="34" charset="-122"/>
              </a:rPr>
              <a:t>HOW</a:t>
            </a:r>
            <a:r>
              <a:rPr lang="zh-CN" altLang="en-US" sz="1200" dirty="0">
                <a:latin typeface="微软雅黑" panose="020B0503020204020204" pitchFamily="34" charset="-122"/>
                <a:ea typeface="微软雅黑" panose="020B0503020204020204" pitchFamily="34" charset="-122"/>
              </a:rPr>
              <a:t>，要怎么做呢？要怎么才能做好？要怎么才能建造一座牢固又美观实用的房子呢？可能就不是每个人都知道的了。有些人明白，知道该用怎样的工艺或做怎样的规划，而也许更多的人，只是在浑浑噩噩的学着别人的样子罢了。这中间就已经形成了差异。</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、更大的区别在于，只有绝少数人才清楚的知道“</a:t>
            </a:r>
            <a:r>
              <a:rPr lang="en-US" altLang="zh-CN" sz="1200" dirty="0">
                <a:latin typeface="微软雅黑" panose="020B0503020204020204" pitchFamily="34" charset="-122"/>
                <a:ea typeface="微软雅黑" panose="020B0503020204020204" pitchFamily="34" charset="-122"/>
              </a:rPr>
              <a:t>WHY</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今天我为什么要在这里建房子。这个</a:t>
            </a:r>
            <a:r>
              <a:rPr lang="en-US" altLang="zh-CN" sz="1200" dirty="0">
                <a:latin typeface="微软雅黑" panose="020B0503020204020204" pitchFamily="34" charset="-122"/>
                <a:ea typeface="微软雅黑" panose="020B0503020204020204" pitchFamily="34" charset="-122"/>
              </a:rPr>
              <a:t>WHY</a:t>
            </a:r>
            <a:r>
              <a:rPr lang="zh-CN" altLang="en-US" sz="1200" dirty="0">
                <a:latin typeface="微软雅黑" panose="020B0503020204020204" pitchFamily="34" charset="-122"/>
                <a:ea typeface="微软雅黑" panose="020B0503020204020204" pitchFamily="34" charset="-122"/>
              </a:rPr>
              <a:t>，与“利润或金钱”无关，利润只是一个结果或一个副产品，我们在这里所说的</a:t>
            </a:r>
            <a:r>
              <a:rPr lang="en-US" altLang="zh-CN" sz="1200" dirty="0">
                <a:latin typeface="微软雅黑" panose="020B0503020204020204" pitchFamily="34" charset="-122"/>
                <a:ea typeface="微软雅黑" panose="020B0503020204020204" pitchFamily="34" charset="-122"/>
              </a:rPr>
              <a:t>WHY</a:t>
            </a:r>
            <a:r>
              <a:rPr lang="zh-CN" altLang="en-US" sz="1200" dirty="0">
                <a:latin typeface="微软雅黑" panose="020B0503020204020204" pitchFamily="34" charset="-122"/>
                <a:ea typeface="微软雅黑" panose="020B0503020204020204" pitchFamily="34" charset="-122"/>
              </a:rPr>
              <a:t>，指的是你这样做的目的是什么？你这么做的原因是什么？你的公司是为什么而存在的？支持你每天早上起来的原因是什么？比如，“我每天在这里建房子，是为了能够让城市变得更美好。”</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、所以，从开始</a:t>
            </a:r>
            <a:r>
              <a:rPr lang="en-US" altLang="zh-CN" sz="1200" dirty="0">
                <a:latin typeface="微软雅黑" panose="020B0503020204020204" pitchFamily="34" charset="-122"/>
                <a:ea typeface="微软雅黑" panose="020B0503020204020204" pitchFamily="34" charset="-122"/>
              </a:rPr>
              <a:t>WHY</a:t>
            </a:r>
            <a:r>
              <a:rPr lang="zh-CN" altLang="en-US" sz="1200" dirty="0">
                <a:latin typeface="微软雅黑" panose="020B0503020204020204" pitchFamily="34" charset="-122"/>
                <a:ea typeface="微软雅黑" panose="020B0503020204020204" pitchFamily="34" charset="-122"/>
              </a:rPr>
              <a:t>开始思考的方式，我们就称之为黄金圈法则，透过实质看表象。只知道自己在盖房子的人，十年后，他可能还只是一个泥瓦匠。而知道如何能把房子盖得更结实的人，十年后，他可能就会成为建筑师。但那个从一切想的就是我所做的一切都为了能够让城市变得更美好的人，也许十年后他就成为了城市规划师。</a:t>
            </a:r>
            <a:r>
              <a:rPr lang="en-US" altLang="zh-CN" sz="1200" dirty="0">
                <a:latin typeface="微软雅黑" panose="020B0503020204020204" pitchFamily="34" charset="-122"/>
                <a:ea typeface="微软雅黑" panose="020B0503020204020204" pitchFamily="34" charset="-122"/>
              </a:rPr>
              <a:t>WHY</a:t>
            </a:r>
            <a:r>
              <a:rPr lang="zh-CN" altLang="en-US" sz="1200" dirty="0">
                <a:latin typeface="微软雅黑" panose="020B0503020204020204" pitchFamily="34" charset="-122"/>
                <a:ea typeface="微软雅黑" panose="020B0503020204020204" pitchFamily="34" charset="-122"/>
              </a:rPr>
              <a:t>，是我们的初心，有没有初心，会导致不一样的结果，不同的初心，也会导致不一样的结果。</a:t>
            </a:r>
            <a:endParaRPr lang="en-US" altLang="zh-CN" sz="1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EDB03258-F5D1-E645-A80B-DCBC946C492C}" type="slidenum">
              <a:rPr kumimoji="1" lang="zh-CN" altLang="en-US" smtClean="0"/>
              <a:t>6</a:t>
            </a:fld>
            <a:endParaRPr kumimoji="1" lang="zh-CN" altLang="en-US"/>
          </a:p>
        </p:txBody>
      </p:sp>
    </p:spTree>
    <p:extLst>
      <p:ext uri="{BB962C8B-B14F-4D97-AF65-F5344CB8AC3E}">
        <p14:creationId xmlns:p14="http://schemas.microsoft.com/office/powerpoint/2010/main" val="263063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DB03258-F5D1-E645-A80B-DCBC946C492C}" type="slidenum">
              <a:rPr kumimoji="1" lang="zh-CN" altLang="en-US" smtClean="0"/>
              <a:t>11</a:t>
            </a:fld>
            <a:endParaRPr kumimoji="1" lang="zh-CN" altLang="en-US"/>
          </a:p>
        </p:txBody>
      </p:sp>
    </p:spTree>
    <p:extLst>
      <p:ext uri="{BB962C8B-B14F-4D97-AF65-F5344CB8AC3E}">
        <p14:creationId xmlns:p14="http://schemas.microsoft.com/office/powerpoint/2010/main" val="351665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DB03258-F5D1-E645-A80B-DCBC946C492C}" type="slidenum">
              <a:rPr kumimoji="1" lang="zh-CN" altLang="en-US" smtClean="0"/>
              <a:t>17</a:t>
            </a:fld>
            <a:endParaRPr kumimoji="1" lang="zh-CN" altLang="en-US"/>
          </a:p>
        </p:txBody>
      </p:sp>
    </p:spTree>
    <p:extLst>
      <p:ext uri="{BB962C8B-B14F-4D97-AF65-F5344CB8AC3E}">
        <p14:creationId xmlns:p14="http://schemas.microsoft.com/office/powerpoint/2010/main" val="219762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DB03258-F5D1-E645-A80B-DCBC946C492C}" type="slidenum">
              <a:rPr kumimoji="1" lang="zh-CN" altLang="en-US" smtClean="0"/>
              <a:t>18</a:t>
            </a:fld>
            <a:endParaRPr kumimoji="1" lang="zh-CN" altLang="en-US"/>
          </a:p>
        </p:txBody>
      </p:sp>
    </p:spTree>
    <p:extLst>
      <p:ext uri="{BB962C8B-B14F-4D97-AF65-F5344CB8AC3E}">
        <p14:creationId xmlns:p14="http://schemas.microsoft.com/office/powerpoint/2010/main" val="1788996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84F84-E11C-BF1B-349E-7C0F60A6945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738336E-F2BF-6761-776F-E94870B8051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C299B5E-C214-8321-B1B4-5E2BCAAC131A}"/>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FE952A2-93DD-BCB8-FB3C-BA6165214BC5}"/>
              </a:ext>
            </a:extLst>
          </p:cNvPr>
          <p:cNvSpPr>
            <a:spLocks noGrp="1"/>
          </p:cNvSpPr>
          <p:nvPr>
            <p:ph type="sldNum" sz="quarter" idx="5"/>
          </p:nvPr>
        </p:nvSpPr>
        <p:spPr/>
        <p:txBody>
          <a:bodyPr/>
          <a:lstStyle/>
          <a:p>
            <a:fld id="{EDB03258-F5D1-E645-A80B-DCBC946C492C}" type="slidenum">
              <a:rPr kumimoji="1" lang="zh-CN" altLang="en-US" smtClean="0"/>
              <a:t>19</a:t>
            </a:fld>
            <a:endParaRPr kumimoji="1" lang="zh-CN" altLang="en-US"/>
          </a:p>
        </p:txBody>
      </p:sp>
    </p:spTree>
    <p:extLst>
      <p:ext uri="{BB962C8B-B14F-4D97-AF65-F5344CB8AC3E}">
        <p14:creationId xmlns:p14="http://schemas.microsoft.com/office/powerpoint/2010/main" val="362985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3B2BD8-BDE8-4254-9034-D7FF435339DA}" type="datetimeFigureOut">
              <a:rPr lang="zh-CN" altLang="en-US" smtClean="0"/>
              <a:t>2026/4/8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377CAB9-F882-4461-8817-8240EB3BBFD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3B2BD8-BDE8-4254-9034-D7FF435339DA}" type="datetimeFigureOut">
              <a:rPr lang="zh-CN" altLang="en-US" smtClean="0"/>
              <a:t>2026/4/8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377CAB9-F882-4461-8817-8240EB3BBFD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3B2BD8-BDE8-4254-9034-D7FF435339DA}" type="datetimeFigureOut">
              <a:rPr lang="zh-CN" altLang="en-US" smtClean="0"/>
              <a:t>2026/4/8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377CAB9-F882-4461-8817-8240EB3BBFD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3B2BD8-BDE8-4254-9034-D7FF435339DA}" type="datetimeFigureOut">
              <a:rPr lang="zh-CN" altLang="en-US" smtClean="0"/>
              <a:t>2026/4/8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377CAB9-F882-4461-8817-8240EB3BBFD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03B2BD8-BDE8-4254-9034-D7FF435339DA}" type="datetimeFigureOut">
              <a:rPr lang="zh-CN" altLang="en-US" smtClean="0"/>
              <a:t>2026/4/8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377CAB9-F882-4461-8817-8240EB3BBFD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03B2BD8-BDE8-4254-9034-D7FF435339DA}" type="datetimeFigureOut">
              <a:rPr lang="zh-CN" altLang="en-US" smtClean="0"/>
              <a:t>2026/4/8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377CAB9-F882-4461-8817-8240EB3BBFD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03B2BD8-BDE8-4254-9034-D7FF435339DA}" type="datetimeFigureOut">
              <a:rPr lang="zh-CN" altLang="en-US" smtClean="0"/>
              <a:t>2026/4/8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377CAB9-F882-4461-8817-8240EB3BBFD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03B2BD8-BDE8-4254-9034-D7FF435339DA}" type="datetimeFigureOut">
              <a:rPr lang="zh-CN" altLang="en-US" smtClean="0"/>
              <a:t>2026/4/8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377CAB9-F882-4461-8817-8240EB3BBFD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03B2BD8-BDE8-4254-9034-D7FF435339DA}" type="datetimeFigureOut">
              <a:rPr lang="zh-CN" altLang="en-US" smtClean="0"/>
              <a:t>2026/4/8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377CAB9-F882-4461-8817-8240EB3BBFD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03B2BD8-BDE8-4254-9034-D7FF435339DA}" type="datetimeFigureOut">
              <a:rPr lang="zh-CN" altLang="en-US" smtClean="0"/>
              <a:t>2026/4/8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377CAB9-F882-4461-8817-8240EB3BBF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BC104B8-B74E-05BF-C7A5-B58414832D7B}"/>
              </a:ext>
            </a:extLst>
          </p:cNvPr>
          <p:cNvSpPr txBox="1"/>
          <p:nvPr/>
        </p:nvSpPr>
        <p:spPr>
          <a:xfrm>
            <a:off x="835624" y="2529106"/>
            <a:ext cx="10550732" cy="1015663"/>
          </a:xfrm>
          <a:prstGeom prst="rect">
            <a:avLst/>
          </a:prstGeom>
          <a:noFill/>
        </p:spPr>
        <p:txBody>
          <a:bodyPr wrap="square" rtlCol="0">
            <a:spAutoFit/>
          </a:bodyPr>
          <a:lstStyle/>
          <a:p>
            <a:pPr algn="ctr"/>
            <a:r>
              <a:rPr lang="zh-CN" altLang="en-US" sz="6000" b="1" dirty="0">
                <a:solidFill>
                  <a:srgbClr val="FFC000"/>
                </a:solidFill>
                <a:latin typeface="Microsoft YaHei" panose="020B0503020204020204" pitchFamily="34" charset="-122"/>
                <a:ea typeface="Microsoft YaHei" panose="020B0503020204020204" pitchFamily="34" charset="-122"/>
                <a:sym typeface="汉仪力量黑简" panose="00020600040101010101" charset="-122"/>
              </a:rPr>
              <a:t>用户分级管理的六个重要价值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DDA0E3E-7EA3-CD29-EE42-05030C5CE923}"/>
              </a:ext>
            </a:extLst>
          </p:cNvPr>
          <p:cNvSpPr txBox="1"/>
          <p:nvPr/>
        </p:nvSpPr>
        <p:spPr>
          <a:xfrm>
            <a:off x="530587" y="1884241"/>
            <a:ext cx="11130826" cy="1444885"/>
          </a:xfrm>
          <a:prstGeom prst="rect">
            <a:avLst/>
          </a:prstGeom>
        </p:spPr>
        <p:txBody>
          <a:bodyPr>
            <a:noAutofit/>
          </a:bodyPr>
          <a:lstStyle/>
          <a:p>
            <a:pPr algn="ctr">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cs typeface="Arial Black" panose="020B0604020202020204" pitchFamily="34" charset="0"/>
              </a:rPr>
              <a:t>经营的起点不是利润，而是创造客户价值。</a:t>
            </a:r>
            <a:endParaRPr lang="en-US" altLang="zh-CN" sz="4400" b="1" dirty="0">
              <a:solidFill>
                <a:schemeClr val="bg1"/>
              </a:solidFill>
              <a:latin typeface="微软雅黑" panose="020B0503020204020204" pitchFamily="34" charset="-122"/>
              <a:ea typeface="微软雅黑" panose="020B0503020204020204" pitchFamily="34" charset="-122"/>
              <a:cs typeface="Arial Black" panose="020B0604020202020204" pitchFamily="34" charset="0"/>
            </a:endParaRPr>
          </a:p>
        </p:txBody>
      </p:sp>
      <p:pic>
        <p:nvPicPr>
          <p:cNvPr id="1026" name="Picture 2">
            <a:extLst>
              <a:ext uri="{FF2B5EF4-FFF2-40B4-BE49-F238E27FC236}">
                <a16:creationId xmlns:a16="http://schemas.microsoft.com/office/drawing/2014/main" id="{FB448C81-4A26-E68A-3609-9F7AF95020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9777" y="3329126"/>
            <a:ext cx="3929646" cy="223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0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环形箭头 21">
            <a:extLst>
              <a:ext uri="{FF2B5EF4-FFF2-40B4-BE49-F238E27FC236}">
                <a16:creationId xmlns:a16="http://schemas.microsoft.com/office/drawing/2014/main" id="{B26287B9-64FF-9004-89EC-CC4C0A5BBC53}"/>
              </a:ext>
            </a:extLst>
          </p:cNvPr>
          <p:cNvSpPr/>
          <p:nvPr/>
        </p:nvSpPr>
        <p:spPr>
          <a:xfrm>
            <a:off x="3390799" y="1170748"/>
            <a:ext cx="5410400" cy="5410400"/>
          </a:xfrm>
          <a:prstGeom prst="circularArrow">
            <a:avLst>
              <a:gd name="adj1" fmla="val 5274"/>
              <a:gd name="adj2" fmla="val 312630"/>
              <a:gd name="adj3" fmla="val 14229145"/>
              <a:gd name="adj4" fmla="val 17126425"/>
              <a:gd name="adj5" fmla="val 547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3" name="任意形状 22">
            <a:extLst>
              <a:ext uri="{FF2B5EF4-FFF2-40B4-BE49-F238E27FC236}">
                <a16:creationId xmlns:a16="http://schemas.microsoft.com/office/drawing/2014/main" id="{23605077-1CFE-0226-7A3C-C8AB48001B51}"/>
              </a:ext>
            </a:extLst>
          </p:cNvPr>
          <p:cNvSpPr/>
          <p:nvPr/>
        </p:nvSpPr>
        <p:spPr>
          <a:xfrm>
            <a:off x="5068093" y="1177359"/>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机构健康成长</a:t>
            </a:r>
          </a:p>
        </p:txBody>
      </p:sp>
      <p:sp>
        <p:nvSpPr>
          <p:cNvPr id="24" name="任意形状 23">
            <a:extLst>
              <a:ext uri="{FF2B5EF4-FFF2-40B4-BE49-F238E27FC236}">
                <a16:creationId xmlns:a16="http://schemas.microsoft.com/office/drawing/2014/main" id="{67757FC9-1860-6544-995C-DD68F3AA5586}"/>
              </a:ext>
            </a:extLst>
          </p:cNvPr>
          <p:cNvSpPr/>
          <p:nvPr/>
        </p:nvSpPr>
        <p:spPr>
          <a:xfrm>
            <a:off x="6968922" y="2274804"/>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用户数据驱动</a:t>
            </a:r>
          </a:p>
        </p:txBody>
      </p:sp>
      <p:sp>
        <p:nvSpPr>
          <p:cNvPr id="25" name="任意形状 24">
            <a:extLst>
              <a:ext uri="{FF2B5EF4-FFF2-40B4-BE49-F238E27FC236}">
                <a16:creationId xmlns:a16="http://schemas.microsoft.com/office/drawing/2014/main" id="{257C1604-B101-D65B-E003-2CCB48E5DECB}"/>
              </a:ext>
            </a:extLst>
          </p:cNvPr>
          <p:cNvSpPr/>
          <p:nvPr/>
        </p:nvSpPr>
        <p:spPr>
          <a:xfrm>
            <a:off x="6968922" y="4469692"/>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团队科学决策</a:t>
            </a:r>
          </a:p>
        </p:txBody>
      </p:sp>
      <p:sp>
        <p:nvSpPr>
          <p:cNvPr id="26" name="任意形状 25">
            <a:extLst>
              <a:ext uri="{FF2B5EF4-FFF2-40B4-BE49-F238E27FC236}">
                <a16:creationId xmlns:a16="http://schemas.microsoft.com/office/drawing/2014/main" id="{44CE64E7-9EB4-BA13-8E53-57CBBF102099}"/>
              </a:ext>
            </a:extLst>
          </p:cNvPr>
          <p:cNvSpPr/>
          <p:nvPr/>
        </p:nvSpPr>
        <p:spPr>
          <a:xfrm>
            <a:off x="5068093" y="5567136"/>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稀缺资源倾斜</a:t>
            </a:r>
          </a:p>
        </p:txBody>
      </p:sp>
      <p:sp>
        <p:nvSpPr>
          <p:cNvPr id="27" name="任意形状 26">
            <a:extLst>
              <a:ext uri="{FF2B5EF4-FFF2-40B4-BE49-F238E27FC236}">
                <a16:creationId xmlns:a16="http://schemas.microsoft.com/office/drawing/2014/main" id="{AC09E710-28EB-7EB5-2570-C38DCD8F6161}"/>
              </a:ext>
            </a:extLst>
          </p:cNvPr>
          <p:cNvSpPr/>
          <p:nvPr/>
        </p:nvSpPr>
        <p:spPr>
          <a:xfrm>
            <a:off x="3167264" y="4469692"/>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a:solidFill>
            <a:schemeClr val="bg1">
              <a:lumMod val="9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用户独特体验</a:t>
            </a:r>
          </a:p>
        </p:txBody>
      </p:sp>
      <p:sp>
        <p:nvSpPr>
          <p:cNvPr id="28" name="任意形状 27">
            <a:extLst>
              <a:ext uri="{FF2B5EF4-FFF2-40B4-BE49-F238E27FC236}">
                <a16:creationId xmlns:a16="http://schemas.microsoft.com/office/drawing/2014/main" id="{71D5E4A0-E333-D4E6-D235-831AAA4273E1}"/>
              </a:ext>
            </a:extLst>
          </p:cNvPr>
          <p:cNvSpPr/>
          <p:nvPr/>
        </p:nvSpPr>
        <p:spPr>
          <a:xfrm>
            <a:off x="3167264" y="2274804"/>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创价值共同体</a:t>
            </a:r>
          </a:p>
        </p:txBody>
      </p:sp>
      <p:sp>
        <p:nvSpPr>
          <p:cNvPr id="31" name="文本框 30">
            <a:extLst>
              <a:ext uri="{FF2B5EF4-FFF2-40B4-BE49-F238E27FC236}">
                <a16:creationId xmlns:a16="http://schemas.microsoft.com/office/drawing/2014/main" id="{581A6504-DB7D-CDB4-6E0F-07B46302AFFC}"/>
              </a:ext>
            </a:extLst>
          </p:cNvPr>
          <p:cNvSpPr txBox="1"/>
          <p:nvPr/>
        </p:nvSpPr>
        <p:spPr>
          <a:xfrm>
            <a:off x="1706489" y="456049"/>
            <a:ext cx="8785860" cy="645160"/>
          </a:xfrm>
          <a:prstGeom prst="rect">
            <a:avLst/>
          </a:prstGeom>
          <a:noFill/>
        </p:spPr>
        <p:txBody>
          <a:bodyPr wrap="square" rtlCol="0">
            <a:spAutoFit/>
          </a:bodyPr>
          <a:lstStyle/>
          <a:p>
            <a:pPr algn="ctr"/>
            <a:r>
              <a:rPr lang="zh-CN" altLang="en-US" sz="3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构建专属你的</a:t>
            </a:r>
            <a:r>
              <a:rPr lang="zh-CN" altLang="en-US" sz="3600" b="1" i="1" dirty="0">
                <a:solidFill>
                  <a:srgbClr val="FFFF00"/>
                </a:solidFill>
                <a:latin typeface="Songti SC Black" panose="02010600040101010101" pitchFamily="2" charset="-122"/>
                <a:ea typeface="Songti SC Black" panose="02010600040101010101" pitchFamily="2" charset="-122"/>
                <a:cs typeface="Arial Black" panose="020B0604020202020204" pitchFamily="34" charset="0"/>
              </a:rPr>
              <a:t>“</a:t>
            </a:r>
            <a:r>
              <a:rPr lang="zh-CN" altLang="en-US" sz="3600" b="1" i="1" dirty="0">
                <a:solidFill>
                  <a:srgbClr val="FFFF00"/>
                </a:solidFill>
                <a:latin typeface="Arial Black" panose="020B0604020202020204" pitchFamily="34" charset="0"/>
                <a:ea typeface="Microsoft YaHei" panose="020B0503020204020204" pitchFamily="34" charset="-122"/>
                <a:cs typeface="Arial Black" panose="020B0604020202020204" pitchFamily="34" charset="0"/>
              </a:rPr>
              <a:t>增长飞轮</a:t>
            </a:r>
            <a:r>
              <a:rPr lang="zh-CN" altLang="en-US" sz="3600" b="1" i="1" dirty="0">
                <a:solidFill>
                  <a:srgbClr val="FFFF00"/>
                </a:solidFill>
                <a:latin typeface="SONGTI SC BLACK" panose="02010600040101010101" pitchFamily="2" charset="-122"/>
                <a:ea typeface="SONGTI SC BLACK" panose="02010600040101010101" pitchFamily="2" charset="-122"/>
                <a:cs typeface="Arial Black" panose="020B0604020202020204" pitchFamily="34" charset="0"/>
              </a:rPr>
              <a:t>”</a:t>
            </a:r>
          </a:p>
        </p:txBody>
      </p:sp>
    </p:spTree>
    <p:extLst>
      <p:ext uri="{BB962C8B-B14F-4D97-AF65-F5344CB8AC3E}">
        <p14:creationId xmlns:p14="http://schemas.microsoft.com/office/powerpoint/2010/main" val="131099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6E8844-D163-DFE6-6D26-204D54D08851}"/>
              </a:ext>
            </a:extLst>
          </p:cNvPr>
          <p:cNvSpPr txBox="1"/>
          <p:nvPr/>
        </p:nvSpPr>
        <p:spPr>
          <a:xfrm>
            <a:off x="585146" y="1806648"/>
            <a:ext cx="11038582" cy="2229521"/>
          </a:xfrm>
          <a:prstGeom prst="rect">
            <a:avLst/>
          </a:prstGeom>
          <a:noFill/>
        </p:spPr>
        <p:txBody>
          <a:bodyPr wrap="square" rtlCol="0">
            <a:spAutoFit/>
          </a:bodyPr>
          <a:lstStyle/>
          <a:p>
            <a:pPr indent="806450" algn="l">
              <a:lnSpc>
                <a:spcPct val="150000"/>
              </a:lnSpc>
            </a:pPr>
            <a:r>
              <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我</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是</a:t>
            </a:r>
            <a:r>
              <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轻医美机构</a:t>
            </a: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HIPO</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的</a:t>
            </a: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CEO</a:t>
            </a:r>
            <a:r>
              <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a:t>
            </a: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HIPO</a:t>
            </a:r>
            <a:r>
              <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已经运营了</a:t>
            </a: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3</a:t>
            </a:r>
            <a:r>
              <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年，拥有约</a:t>
            </a: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5000</a:t>
            </a:r>
            <a:r>
              <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名</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顾客</a:t>
            </a:r>
            <a:r>
              <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前期我们一直以</a:t>
            </a:r>
            <a:r>
              <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拓客</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为主</a:t>
            </a:r>
            <a:r>
              <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，现在</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顾客盘子也大</a:t>
            </a:r>
            <a:r>
              <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了，</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我们怎样才能精准找到最重要的那批客户呢？</a:t>
            </a:r>
            <a:endParaRPr kumimoji="1" 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endParaRPr>
          </a:p>
        </p:txBody>
      </p:sp>
    </p:spTree>
    <p:extLst>
      <p:ext uri="{BB962C8B-B14F-4D97-AF65-F5344CB8AC3E}">
        <p14:creationId xmlns:p14="http://schemas.microsoft.com/office/powerpoint/2010/main" val="86493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9AC5D48C-2915-4A65-CB04-FAF046DDA6B3}"/>
              </a:ext>
            </a:extLst>
          </p:cNvPr>
          <p:cNvSpPr/>
          <p:nvPr/>
        </p:nvSpPr>
        <p:spPr>
          <a:xfrm>
            <a:off x="5296853" y="1262380"/>
            <a:ext cx="1598295" cy="1532255"/>
          </a:xfrm>
          <a:prstGeom prst="ellipse">
            <a:avLst/>
          </a:prstGeom>
          <a:solidFill>
            <a:srgbClr val="EE822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lnSpc>
                <a:spcPct val="60000"/>
              </a:lnSpc>
              <a:spcBef>
                <a:spcPct val="0"/>
              </a:spcBef>
              <a:spcAft>
                <a:spcPct val="35000"/>
              </a:spcAft>
            </a:pPr>
            <a:endParaRPr lang="zh-CN" altLang="en-US" b="1">
              <a:solidFill>
                <a:schemeClr val="bg1"/>
              </a:solidFill>
              <a:latin typeface="Arial Black" panose="020B0604020202020204" pitchFamily="34" charset="0"/>
              <a:ea typeface="Microsoft YaHei" panose="020B0503020204020204" pitchFamily="34" charset="-122"/>
              <a:cs typeface="Arial Black" panose="020B0604020202020204" pitchFamily="34" charset="0"/>
              <a:sym typeface="+mn-ea"/>
            </a:endParaRPr>
          </a:p>
        </p:txBody>
      </p:sp>
      <p:sp>
        <p:nvSpPr>
          <p:cNvPr id="6" name="椭圆 5">
            <a:extLst>
              <a:ext uri="{FF2B5EF4-FFF2-40B4-BE49-F238E27FC236}">
                <a16:creationId xmlns:a16="http://schemas.microsoft.com/office/drawing/2014/main" id="{27E39C8B-3060-BBFF-13C6-46BCDA7910D1}"/>
              </a:ext>
            </a:extLst>
          </p:cNvPr>
          <p:cNvSpPr/>
          <p:nvPr/>
        </p:nvSpPr>
        <p:spPr>
          <a:xfrm>
            <a:off x="6754178" y="4459605"/>
            <a:ext cx="1598295" cy="1532255"/>
          </a:xfrm>
          <a:prstGeom prst="ellipse">
            <a:avLst/>
          </a:prstGeom>
          <a:solidFill>
            <a:srgbClr val="ACD78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lnSpc>
                <a:spcPct val="60000"/>
              </a:lnSpc>
              <a:spcBef>
                <a:spcPct val="0"/>
              </a:spcBef>
              <a:spcAft>
                <a:spcPct val="35000"/>
              </a:spcAft>
            </a:pPr>
            <a:endParaRPr lang="zh-CN" altLang="en-US" b="1">
              <a:solidFill>
                <a:schemeClr val="bg1"/>
              </a:solidFill>
              <a:latin typeface="Arial Black" panose="020B0604020202020204" pitchFamily="34" charset="0"/>
              <a:ea typeface="Microsoft YaHei" panose="020B0503020204020204" pitchFamily="34" charset="-122"/>
              <a:cs typeface="Arial Black" panose="020B0604020202020204" pitchFamily="34" charset="0"/>
              <a:sym typeface="+mn-ea"/>
            </a:endParaRPr>
          </a:p>
        </p:txBody>
      </p:sp>
      <p:sp>
        <p:nvSpPr>
          <p:cNvPr id="7" name="椭圆 6">
            <a:extLst>
              <a:ext uri="{FF2B5EF4-FFF2-40B4-BE49-F238E27FC236}">
                <a16:creationId xmlns:a16="http://schemas.microsoft.com/office/drawing/2014/main" id="{B4395F87-66B5-1001-BE59-338DAFB1C434}"/>
              </a:ext>
            </a:extLst>
          </p:cNvPr>
          <p:cNvSpPr/>
          <p:nvPr/>
        </p:nvSpPr>
        <p:spPr>
          <a:xfrm>
            <a:off x="3896678" y="4459605"/>
            <a:ext cx="1598295" cy="1532255"/>
          </a:xfrm>
          <a:prstGeom prst="ellipse">
            <a:avLst/>
          </a:prstGeom>
          <a:solidFill>
            <a:srgbClr val="91ACE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lnSpc>
                <a:spcPct val="60000"/>
              </a:lnSpc>
              <a:spcBef>
                <a:spcPct val="0"/>
              </a:spcBef>
              <a:spcAft>
                <a:spcPct val="35000"/>
              </a:spcAft>
            </a:pPr>
            <a:endParaRPr lang="zh-CN" altLang="en-US" b="1">
              <a:solidFill>
                <a:schemeClr val="bg1"/>
              </a:solidFill>
              <a:latin typeface="Arial Black" panose="020B0604020202020204" pitchFamily="34" charset="0"/>
              <a:ea typeface="Microsoft YaHei" panose="020B0503020204020204" pitchFamily="34" charset="-122"/>
              <a:cs typeface="Arial Black" panose="020B0604020202020204" pitchFamily="34" charset="0"/>
              <a:sym typeface="+mn-ea"/>
            </a:endParaRPr>
          </a:p>
        </p:txBody>
      </p:sp>
      <p:cxnSp>
        <p:nvCxnSpPr>
          <p:cNvPr id="8" name="直接连接符 41">
            <a:extLst>
              <a:ext uri="{FF2B5EF4-FFF2-40B4-BE49-F238E27FC236}">
                <a16:creationId xmlns:a16="http://schemas.microsoft.com/office/drawing/2014/main" id="{6008980D-D3B1-1090-329A-DB36A35730F5}"/>
              </a:ext>
            </a:extLst>
          </p:cNvPr>
          <p:cNvCxnSpPr>
            <a:stCxn id="5" idx="4"/>
            <a:endCxn id="9" idx="0"/>
          </p:cNvCxnSpPr>
          <p:nvPr/>
        </p:nvCxnSpPr>
        <p:spPr>
          <a:xfrm>
            <a:off x="6096635" y="2794635"/>
            <a:ext cx="0" cy="384175"/>
          </a:xfrm>
          <a:prstGeom prst="line">
            <a:avLst/>
          </a:prstGeom>
          <a:ln w="31750" cap="rnd">
            <a:solidFill>
              <a:schemeClr val="bg1"/>
            </a:solidFill>
            <a:prstDash val="sysDot"/>
            <a:round/>
          </a:ln>
        </p:spPr>
        <p:style>
          <a:lnRef idx="0">
            <a:srgbClr val="FFFFFF"/>
          </a:lnRef>
          <a:fillRef idx="0">
            <a:srgbClr val="FFFFFF"/>
          </a:fillRef>
          <a:effectRef idx="0">
            <a:srgbClr val="FFFFFF"/>
          </a:effectRef>
          <a:fontRef idx="minor">
            <a:schemeClr val="tx1"/>
          </a:fontRef>
        </p:style>
      </p:cxnSp>
      <p:sp>
        <p:nvSpPr>
          <p:cNvPr id="9" name="椭圆 8">
            <a:extLst>
              <a:ext uri="{FF2B5EF4-FFF2-40B4-BE49-F238E27FC236}">
                <a16:creationId xmlns:a16="http://schemas.microsoft.com/office/drawing/2014/main" id="{1FF98874-B796-79CC-59B9-1ED4C18061A3}"/>
              </a:ext>
            </a:extLst>
          </p:cNvPr>
          <p:cNvSpPr/>
          <p:nvPr/>
        </p:nvSpPr>
        <p:spPr>
          <a:xfrm>
            <a:off x="5346065" y="3178810"/>
            <a:ext cx="1500505" cy="1500505"/>
          </a:xfrm>
          <a:prstGeom prst="ellipse">
            <a:avLst/>
          </a:prstGeom>
          <a:solidFill>
            <a:srgbClr val="966E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dirty="0">
                <a:latin typeface="Arial Black" panose="020B0604020202020204" pitchFamily="34" charset="0"/>
                <a:ea typeface="Microsoft YaHei" panose="020B0503020204020204" pitchFamily="34" charset="-122"/>
                <a:cs typeface="Arial Black" panose="020B0604020202020204" pitchFamily="34" charset="0"/>
              </a:rPr>
              <a:t>RFM</a:t>
            </a:r>
            <a:r>
              <a:rPr lang="zh-CN" altLang="en-US" sz="2400" b="1" dirty="0">
                <a:latin typeface="Arial Black" panose="020B0604020202020204" pitchFamily="34" charset="0"/>
                <a:ea typeface="Microsoft YaHei" panose="020B0503020204020204" pitchFamily="34" charset="-122"/>
                <a:cs typeface="Arial Black" panose="020B0604020202020204" pitchFamily="34" charset="0"/>
              </a:rPr>
              <a:t>模</a:t>
            </a:r>
            <a:r>
              <a:rPr lang="en-US" altLang="zh-CN" sz="2400" b="1" dirty="0">
                <a:latin typeface="Arial Black" panose="020B0604020202020204" pitchFamily="34" charset="0"/>
                <a:ea typeface="Microsoft YaHei" panose="020B0503020204020204" pitchFamily="34" charset="-122"/>
                <a:cs typeface="Arial Black" panose="020B0604020202020204" pitchFamily="34" charset="0"/>
              </a:rPr>
              <a:t> </a:t>
            </a:r>
            <a:r>
              <a:rPr lang="zh-CN" altLang="en-US" sz="2400" b="1" dirty="0">
                <a:latin typeface="Arial Black" panose="020B0604020202020204" pitchFamily="34" charset="0"/>
                <a:ea typeface="Microsoft YaHei" panose="020B0503020204020204" pitchFamily="34" charset="-122"/>
                <a:cs typeface="Arial Black" panose="020B0604020202020204" pitchFamily="34" charset="0"/>
              </a:rPr>
              <a:t>型</a:t>
            </a:r>
          </a:p>
        </p:txBody>
      </p:sp>
      <p:cxnSp>
        <p:nvCxnSpPr>
          <p:cNvPr id="10" name="直接连接符 48">
            <a:extLst>
              <a:ext uri="{FF2B5EF4-FFF2-40B4-BE49-F238E27FC236}">
                <a16:creationId xmlns:a16="http://schemas.microsoft.com/office/drawing/2014/main" id="{FC252043-DE9A-5BCE-1036-ADC9D82F4248}"/>
              </a:ext>
            </a:extLst>
          </p:cNvPr>
          <p:cNvCxnSpPr>
            <a:stCxn id="9" idx="3"/>
            <a:endCxn id="7" idx="7"/>
          </p:cNvCxnSpPr>
          <p:nvPr/>
        </p:nvCxnSpPr>
        <p:spPr>
          <a:xfrm flipH="1">
            <a:off x="5260975" y="4459605"/>
            <a:ext cx="304800" cy="224155"/>
          </a:xfrm>
          <a:prstGeom prst="line">
            <a:avLst/>
          </a:prstGeom>
          <a:ln w="31750" cap="rnd">
            <a:solidFill>
              <a:schemeClr val="bg1"/>
            </a:solidFill>
            <a:prstDash val="sysDot"/>
            <a:round/>
          </a:ln>
        </p:spPr>
        <p:style>
          <a:lnRef idx="0">
            <a:srgbClr val="FFFFFF"/>
          </a:lnRef>
          <a:fillRef idx="0">
            <a:srgbClr val="FFFFFF"/>
          </a:fillRef>
          <a:effectRef idx="0">
            <a:srgbClr val="FFFFFF"/>
          </a:effectRef>
          <a:fontRef idx="minor">
            <a:schemeClr val="tx1"/>
          </a:fontRef>
        </p:style>
      </p:cxnSp>
      <p:cxnSp>
        <p:nvCxnSpPr>
          <p:cNvPr id="11" name="直接连接符 52">
            <a:extLst>
              <a:ext uri="{FF2B5EF4-FFF2-40B4-BE49-F238E27FC236}">
                <a16:creationId xmlns:a16="http://schemas.microsoft.com/office/drawing/2014/main" id="{64049D64-1B44-88F1-489C-E7F62D8DF74C}"/>
              </a:ext>
            </a:extLst>
          </p:cNvPr>
          <p:cNvCxnSpPr>
            <a:stCxn id="6" idx="1"/>
            <a:endCxn id="9" idx="5"/>
          </p:cNvCxnSpPr>
          <p:nvPr/>
        </p:nvCxnSpPr>
        <p:spPr>
          <a:xfrm flipH="1" flipV="1">
            <a:off x="6626860" y="4459605"/>
            <a:ext cx="361950" cy="224155"/>
          </a:xfrm>
          <a:prstGeom prst="line">
            <a:avLst/>
          </a:prstGeom>
          <a:ln w="31750" cap="rnd">
            <a:solidFill>
              <a:schemeClr val="bg1"/>
            </a:solidFill>
            <a:prstDash val="sysDot"/>
            <a:round/>
          </a:ln>
        </p:spPr>
        <p:style>
          <a:lnRef idx="0">
            <a:srgbClr val="FFFFFF"/>
          </a:lnRef>
          <a:fillRef idx="0">
            <a:srgbClr val="FFFFFF"/>
          </a:fillRef>
          <a:effectRef idx="0">
            <a:srgbClr val="FFFFFF"/>
          </a:effectRef>
          <a:fontRef idx="minor">
            <a:schemeClr val="tx1"/>
          </a:fontRef>
        </p:style>
      </p:cxnSp>
      <p:sp>
        <p:nvSpPr>
          <p:cNvPr id="12" name="文本框 11">
            <a:extLst>
              <a:ext uri="{FF2B5EF4-FFF2-40B4-BE49-F238E27FC236}">
                <a16:creationId xmlns:a16="http://schemas.microsoft.com/office/drawing/2014/main" id="{C6288F0D-8988-370F-4954-77948FD03337}"/>
              </a:ext>
            </a:extLst>
          </p:cNvPr>
          <p:cNvSpPr txBox="1"/>
          <p:nvPr/>
        </p:nvSpPr>
        <p:spPr>
          <a:xfrm>
            <a:off x="3048000" y="1701165"/>
            <a:ext cx="6096000" cy="555625"/>
          </a:xfrm>
          <a:prstGeom prst="rect">
            <a:avLst/>
          </a:prstGeom>
          <a:noFill/>
        </p:spPr>
        <p:txBody>
          <a:bodyPr wrap="square" rtlCol="0">
            <a:spAutoFit/>
          </a:bodyPr>
          <a:lstStyle/>
          <a:p>
            <a:pPr lvl="0" algn="ctr">
              <a:lnSpc>
                <a:spcPct val="60000"/>
              </a:lnSpc>
              <a:spcBef>
                <a:spcPct val="0"/>
              </a:spcBef>
              <a:spcAft>
                <a:spcPct val="35000"/>
              </a:spcAft>
            </a:pPr>
            <a:r>
              <a:rPr lang="en-US" altLang="zh-CN" b="1" dirty="0">
                <a:latin typeface="Arial Black" panose="020B0604020202020204" pitchFamily="34" charset="0"/>
                <a:ea typeface="Microsoft YaHei" panose="020B0503020204020204" pitchFamily="34" charset="-122"/>
                <a:cs typeface="Arial Black" panose="020B0604020202020204" pitchFamily="34" charset="0"/>
                <a:sym typeface="+mn-ea"/>
              </a:rPr>
              <a:t>Recency</a:t>
            </a:r>
            <a:endParaRPr lang="en-US" altLang="zh-CN" b="1" dirty="0">
              <a:latin typeface="Arial Black" panose="020B0604020202020204" pitchFamily="34" charset="0"/>
              <a:ea typeface="Microsoft YaHei" panose="020B0503020204020204" pitchFamily="34" charset="-122"/>
              <a:cs typeface="Arial Black" panose="020B0604020202020204" pitchFamily="34" charset="0"/>
            </a:endParaRPr>
          </a:p>
          <a:p>
            <a:pPr lvl="0" algn="ctr">
              <a:lnSpc>
                <a:spcPct val="60000"/>
              </a:lnSpc>
              <a:spcBef>
                <a:spcPct val="0"/>
              </a:spcBef>
              <a:spcAft>
                <a:spcPct val="35000"/>
              </a:spcAft>
            </a:pPr>
            <a:r>
              <a:rPr lang="zh-CN" altLang="en-US" b="1" dirty="0">
                <a:latin typeface="Arial Black" panose="020B0604020202020204" pitchFamily="34" charset="0"/>
                <a:ea typeface="Microsoft YaHei" panose="020B0503020204020204" pitchFamily="34" charset="-122"/>
                <a:cs typeface="Arial Black" panose="020B0604020202020204" pitchFamily="34" charset="0"/>
                <a:sym typeface="+mn-ea"/>
              </a:rPr>
              <a:t>最近一次消费</a:t>
            </a:r>
            <a:endParaRPr lang="zh-CN" altLang="en-US" b="1" dirty="0">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13" name="文本框 12">
            <a:extLst>
              <a:ext uri="{FF2B5EF4-FFF2-40B4-BE49-F238E27FC236}">
                <a16:creationId xmlns:a16="http://schemas.microsoft.com/office/drawing/2014/main" id="{EE1E6640-AB32-F220-30E3-F26FA435B295}"/>
              </a:ext>
            </a:extLst>
          </p:cNvPr>
          <p:cNvSpPr txBox="1"/>
          <p:nvPr/>
        </p:nvSpPr>
        <p:spPr>
          <a:xfrm>
            <a:off x="4505325" y="4960303"/>
            <a:ext cx="6096000" cy="539635"/>
          </a:xfrm>
          <a:prstGeom prst="rect">
            <a:avLst/>
          </a:prstGeom>
          <a:noFill/>
        </p:spPr>
        <p:txBody>
          <a:bodyPr wrap="square" rtlCol="0">
            <a:spAutoFit/>
          </a:bodyPr>
          <a:lstStyle/>
          <a:p>
            <a:pPr lvl="0" algn="ctr">
              <a:lnSpc>
                <a:spcPct val="60000"/>
              </a:lnSpc>
              <a:spcBef>
                <a:spcPct val="0"/>
              </a:spcBef>
              <a:spcAft>
                <a:spcPct val="35000"/>
              </a:spcAft>
            </a:pPr>
            <a:r>
              <a:rPr lang="en-US" altLang="zh-CN" b="1" dirty="0">
                <a:latin typeface="Arial Black" panose="020B0604020202020204" pitchFamily="34" charset="0"/>
                <a:ea typeface="Microsoft YaHei" panose="020B0503020204020204" pitchFamily="34" charset="-122"/>
                <a:cs typeface="Arial Black" panose="020B0604020202020204" pitchFamily="34" charset="0"/>
                <a:sym typeface="+mn-ea"/>
              </a:rPr>
              <a:t>Frequency</a:t>
            </a:r>
            <a:endParaRPr lang="en-US" altLang="zh-CN" b="1" dirty="0">
              <a:latin typeface="Arial Black" panose="020B0604020202020204" pitchFamily="34" charset="0"/>
              <a:ea typeface="Microsoft YaHei" panose="020B0503020204020204" pitchFamily="34" charset="-122"/>
              <a:cs typeface="Arial Black" panose="020B0604020202020204" pitchFamily="34" charset="0"/>
            </a:endParaRPr>
          </a:p>
          <a:p>
            <a:pPr lvl="0" algn="ctr">
              <a:lnSpc>
                <a:spcPct val="60000"/>
              </a:lnSpc>
              <a:spcBef>
                <a:spcPct val="0"/>
              </a:spcBef>
              <a:spcAft>
                <a:spcPct val="35000"/>
              </a:spcAft>
            </a:pPr>
            <a:r>
              <a:rPr lang="zh-CN" altLang="en-US" b="1" dirty="0">
                <a:latin typeface="Arial Black" panose="020B0604020202020204" pitchFamily="34" charset="0"/>
                <a:ea typeface="Microsoft YaHei" panose="020B0503020204020204" pitchFamily="34" charset="-122"/>
                <a:cs typeface="Arial Black" panose="020B0604020202020204" pitchFamily="34" charset="0"/>
                <a:sym typeface="+mn-ea"/>
              </a:rPr>
              <a:t>消费频率</a:t>
            </a:r>
            <a:endParaRPr lang="zh-CN" altLang="en-US" b="1" dirty="0">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14" name="文本框 13">
            <a:extLst>
              <a:ext uri="{FF2B5EF4-FFF2-40B4-BE49-F238E27FC236}">
                <a16:creationId xmlns:a16="http://schemas.microsoft.com/office/drawing/2014/main" id="{4185AC47-CCF7-C634-961D-1AD6B5E99FB5}"/>
              </a:ext>
            </a:extLst>
          </p:cNvPr>
          <p:cNvSpPr txBox="1"/>
          <p:nvPr/>
        </p:nvSpPr>
        <p:spPr>
          <a:xfrm>
            <a:off x="1647825" y="4960620"/>
            <a:ext cx="6096000" cy="539635"/>
          </a:xfrm>
          <a:prstGeom prst="rect">
            <a:avLst/>
          </a:prstGeom>
          <a:noFill/>
        </p:spPr>
        <p:txBody>
          <a:bodyPr wrap="square" rtlCol="0">
            <a:spAutoFit/>
          </a:bodyPr>
          <a:lstStyle/>
          <a:p>
            <a:pPr lvl="0" algn="ctr">
              <a:lnSpc>
                <a:spcPct val="60000"/>
              </a:lnSpc>
              <a:spcBef>
                <a:spcPct val="0"/>
              </a:spcBef>
              <a:spcAft>
                <a:spcPct val="35000"/>
              </a:spcAft>
            </a:pPr>
            <a:r>
              <a:rPr lang="en-US" altLang="zh-CN" b="1" dirty="0">
                <a:latin typeface="Arial Black" panose="020B0604020202020204" pitchFamily="34" charset="0"/>
                <a:ea typeface="Microsoft YaHei" panose="020B0503020204020204" pitchFamily="34" charset="-122"/>
                <a:cs typeface="Arial Black" panose="020B0604020202020204" pitchFamily="34" charset="0"/>
                <a:sym typeface="+mn-ea"/>
              </a:rPr>
              <a:t>Monetary</a:t>
            </a:r>
            <a:endParaRPr lang="en-US" altLang="zh-CN" b="1" dirty="0">
              <a:latin typeface="Arial Black" panose="020B0604020202020204" pitchFamily="34" charset="0"/>
              <a:ea typeface="Microsoft YaHei" panose="020B0503020204020204" pitchFamily="34" charset="-122"/>
              <a:cs typeface="Arial Black" panose="020B0604020202020204" pitchFamily="34" charset="0"/>
            </a:endParaRPr>
          </a:p>
          <a:p>
            <a:pPr lvl="0" algn="ctr">
              <a:lnSpc>
                <a:spcPct val="60000"/>
              </a:lnSpc>
              <a:spcBef>
                <a:spcPct val="0"/>
              </a:spcBef>
              <a:spcAft>
                <a:spcPct val="35000"/>
              </a:spcAft>
            </a:pPr>
            <a:r>
              <a:rPr lang="zh-CN" altLang="en-US" b="1" dirty="0">
                <a:latin typeface="Arial Black" panose="020B0604020202020204" pitchFamily="34" charset="0"/>
                <a:ea typeface="Microsoft YaHei" panose="020B0503020204020204" pitchFamily="34" charset="-122"/>
                <a:cs typeface="Arial Black" panose="020B0604020202020204" pitchFamily="34" charset="0"/>
                <a:sym typeface="+mn-ea"/>
              </a:rPr>
              <a:t>消费金额</a:t>
            </a:r>
            <a:endParaRPr lang="zh-CN" altLang="en-US" b="1" dirty="0">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15" name="圆角矩形 14">
            <a:extLst>
              <a:ext uri="{FF2B5EF4-FFF2-40B4-BE49-F238E27FC236}">
                <a16:creationId xmlns:a16="http://schemas.microsoft.com/office/drawing/2014/main" id="{F2D9DA31-ED9F-2DE1-A539-38904EFEB778}"/>
              </a:ext>
            </a:extLst>
          </p:cNvPr>
          <p:cNvSpPr/>
          <p:nvPr>
            <p:custDataLst>
              <p:tags r:id="rId1"/>
            </p:custDataLst>
          </p:nvPr>
        </p:nvSpPr>
        <p:spPr>
          <a:xfrm>
            <a:off x="6999752" y="1262380"/>
            <a:ext cx="4476115" cy="752475"/>
          </a:xfrm>
          <a:prstGeom prst="roundRect">
            <a:avLst/>
          </a:prstGeom>
          <a:solidFill>
            <a:schemeClr val="tx1">
              <a:lumMod val="21000"/>
              <a:lumOff val="79000"/>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1">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16" name="矩形 15">
            <a:extLst>
              <a:ext uri="{FF2B5EF4-FFF2-40B4-BE49-F238E27FC236}">
                <a16:creationId xmlns:a16="http://schemas.microsoft.com/office/drawing/2014/main" id="{3AE4D773-A634-16C9-1588-844A67805DB5}"/>
              </a:ext>
            </a:extLst>
          </p:cNvPr>
          <p:cNvSpPr/>
          <p:nvPr>
            <p:custDataLst>
              <p:tags r:id="rId2"/>
            </p:custDataLst>
          </p:nvPr>
        </p:nvSpPr>
        <p:spPr>
          <a:xfrm>
            <a:off x="7153422" y="1262380"/>
            <a:ext cx="4287520" cy="753110"/>
          </a:xfrm>
          <a:prstGeom prst="rect">
            <a:avLst/>
          </a:prstGeom>
          <a:noFill/>
        </p:spPr>
        <p:txBody>
          <a:bodyPr wrap="square" lIns="0" tIns="0" rIns="0" bIns="0" rtlCol="0" anchor="ctr" anchorCtr="0">
            <a:noAutofit/>
          </a:bodyPr>
          <a:lstStyle/>
          <a:p>
            <a:pPr>
              <a:lnSpc>
                <a:spcPct val="100000"/>
              </a:lnSpc>
              <a:spcBef>
                <a:spcPct val="0"/>
              </a:spcBef>
              <a:spcAft>
                <a:spcPct val="0"/>
              </a:spcAft>
            </a:pPr>
            <a:r>
              <a:rPr lang="zh-CN" altLang="en-US"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客户最近一次购买的时间距离当前的间隔</a:t>
            </a:r>
          </a:p>
        </p:txBody>
      </p:sp>
      <p:sp>
        <p:nvSpPr>
          <p:cNvPr id="17" name="圆角矩形 16">
            <a:extLst>
              <a:ext uri="{FF2B5EF4-FFF2-40B4-BE49-F238E27FC236}">
                <a16:creationId xmlns:a16="http://schemas.microsoft.com/office/drawing/2014/main" id="{5B44DEF9-AD4B-9F40-8D8A-7129E855CED1}"/>
              </a:ext>
            </a:extLst>
          </p:cNvPr>
          <p:cNvSpPr/>
          <p:nvPr>
            <p:custDataLst>
              <p:tags r:id="rId3"/>
            </p:custDataLst>
          </p:nvPr>
        </p:nvSpPr>
        <p:spPr>
          <a:xfrm>
            <a:off x="8479791" y="3545209"/>
            <a:ext cx="3550285" cy="752475"/>
          </a:xfrm>
          <a:prstGeom prst="roundRect">
            <a:avLst/>
          </a:prstGeom>
          <a:solidFill>
            <a:schemeClr val="tx1">
              <a:lumMod val="21000"/>
              <a:lumOff val="79000"/>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1">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18" name="矩形 17">
            <a:extLst>
              <a:ext uri="{FF2B5EF4-FFF2-40B4-BE49-F238E27FC236}">
                <a16:creationId xmlns:a16="http://schemas.microsoft.com/office/drawing/2014/main" id="{228A5005-18CC-A0DE-1618-38A5DAF82A55}"/>
              </a:ext>
            </a:extLst>
          </p:cNvPr>
          <p:cNvSpPr/>
          <p:nvPr>
            <p:custDataLst>
              <p:tags r:id="rId4"/>
            </p:custDataLst>
          </p:nvPr>
        </p:nvSpPr>
        <p:spPr>
          <a:xfrm>
            <a:off x="8633461" y="3545209"/>
            <a:ext cx="4287520" cy="753110"/>
          </a:xfrm>
          <a:prstGeom prst="rect">
            <a:avLst/>
          </a:prstGeom>
          <a:noFill/>
        </p:spPr>
        <p:txBody>
          <a:bodyPr wrap="square" lIns="0" tIns="0" rIns="0" bIns="0" rtlCol="0" anchor="ctr" anchorCtr="0">
            <a:noAutofit/>
          </a:bodyPr>
          <a:lstStyle/>
          <a:p>
            <a:pPr>
              <a:lnSpc>
                <a:spcPct val="100000"/>
              </a:lnSpc>
              <a:spcBef>
                <a:spcPct val="0"/>
              </a:spcBef>
              <a:spcAft>
                <a:spcPct val="0"/>
              </a:spcAft>
            </a:pPr>
            <a:r>
              <a:rPr lang="zh-CN" altLang="en-US"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客户在一定时间内的购买次数</a:t>
            </a:r>
          </a:p>
        </p:txBody>
      </p:sp>
      <p:sp>
        <p:nvSpPr>
          <p:cNvPr id="19" name="圆角矩形 18">
            <a:extLst>
              <a:ext uri="{FF2B5EF4-FFF2-40B4-BE49-F238E27FC236}">
                <a16:creationId xmlns:a16="http://schemas.microsoft.com/office/drawing/2014/main" id="{80DA00B8-ECC1-2659-5E39-19AF858DAD42}"/>
              </a:ext>
            </a:extLst>
          </p:cNvPr>
          <p:cNvSpPr/>
          <p:nvPr>
            <p:custDataLst>
              <p:tags r:id="rId5"/>
            </p:custDataLst>
          </p:nvPr>
        </p:nvSpPr>
        <p:spPr>
          <a:xfrm>
            <a:off x="171175" y="3545209"/>
            <a:ext cx="3550285" cy="752475"/>
          </a:xfrm>
          <a:prstGeom prst="roundRect">
            <a:avLst/>
          </a:prstGeom>
          <a:solidFill>
            <a:schemeClr val="tx1">
              <a:lumMod val="21000"/>
              <a:lumOff val="79000"/>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1">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20" name="矩形 19">
            <a:extLst>
              <a:ext uri="{FF2B5EF4-FFF2-40B4-BE49-F238E27FC236}">
                <a16:creationId xmlns:a16="http://schemas.microsoft.com/office/drawing/2014/main" id="{3523445C-BC64-8AE8-56AD-A234A7D6F70F}"/>
              </a:ext>
            </a:extLst>
          </p:cNvPr>
          <p:cNvSpPr/>
          <p:nvPr>
            <p:custDataLst>
              <p:tags r:id="rId6"/>
            </p:custDataLst>
          </p:nvPr>
        </p:nvSpPr>
        <p:spPr>
          <a:xfrm>
            <a:off x="285475" y="3545209"/>
            <a:ext cx="3435985" cy="753110"/>
          </a:xfrm>
          <a:prstGeom prst="rect">
            <a:avLst/>
          </a:prstGeom>
          <a:noFill/>
        </p:spPr>
        <p:txBody>
          <a:bodyPr wrap="square" lIns="0" tIns="0" rIns="0" bIns="0" rtlCol="0" anchor="ctr" anchorCtr="0">
            <a:noAutofit/>
          </a:bodyPr>
          <a:lstStyle/>
          <a:p>
            <a:pPr>
              <a:lnSpc>
                <a:spcPct val="100000"/>
              </a:lnSpc>
              <a:spcBef>
                <a:spcPct val="0"/>
              </a:spcBef>
              <a:spcAft>
                <a:spcPct val="0"/>
              </a:spcAft>
            </a:pPr>
            <a:r>
              <a:rPr lang="zh-CN" altLang="en-US"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客户在一定时间内的总消费金额</a:t>
            </a:r>
          </a:p>
        </p:txBody>
      </p:sp>
      <p:sp>
        <p:nvSpPr>
          <p:cNvPr id="21" name="文本框 20">
            <a:extLst>
              <a:ext uri="{FF2B5EF4-FFF2-40B4-BE49-F238E27FC236}">
                <a16:creationId xmlns:a16="http://schemas.microsoft.com/office/drawing/2014/main" id="{12016A79-284D-C4D6-D0E9-D03EF19087A6}"/>
              </a:ext>
            </a:extLst>
          </p:cNvPr>
          <p:cNvSpPr txBox="1"/>
          <p:nvPr/>
        </p:nvSpPr>
        <p:spPr>
          <a:xfrm>
            <a:off x="6999752" y="2065599"/>
            <a:ext cx="4476114" cy="803297"/>
          </a:xfrm>
          <a:prstGeom prst="rect">
            <a:avLst/>
          </a:prstGeom>
          <a:noFill/>
        </p:spPr>
        <p:txBody>
          <a:bodyPr wrap="square">
            <a:spAutoFit/>
          </a:bodyPr>
          <a:lstStyle/>
          <a:p>
            <a:pPr algn="l" fontAlgn="ctr">
              <a:lnSpc>
                <a:spcPct val="110000"/>
              </a:lnSpc>
              <a:buClrTx/>
              <a:buSzTx/>
              <a:buNone/>
            </a:pPr>
            <a:r>
              <a:rPr lang="en-US" altLang="zh-CN" sz="1800" b="1" i="0" dirty="0" err="1">
                <a:solidFill>
                  <a:schemeClr val="lt1"/>
                </a:solidFill>
                <a:latin typeface="Arial Black" panose="020B0604020202020204" pitchFamily="34" charset="0"/>
                <a:ea typeface="Microsoft YaHei" panose="020B0503020204020204" pitchFamily="34" charset="-122"/>
                <a:cs typeface="Arial Black" panose="020B0604020202020204" pitchFamily="34" charset="0"/>
              </a:rPr>
              <a:t>反映客户的</a:t>
            </a:r>
            <a:r>
              <a:rPr lang="en-US" altLang="zh-CN" sz="2400" b="1" i="0" dirty="0" err="1">
                <a:solidFill>
                  <a:srgbClr val="FFFF00"/>
                </a:solidFill>
                <a:latin typeface="Arial Black" panose="020B0604020202020204" pitchFamily="34" charset="0"/>
                <a:ea typeface="Microsoft YaHei" panose="020B0503020204020204" pitchFamily="34" charset="-122"/>
                <a:cs typeface="Arial Black" panose="020B0604020202020204" pitchFamily="34" charset="0"/>
              </a:rPr>
              <a:t>活跃度</a:t>
            </a:r>
            <a:r>
              <a:rPr lang="en-US" altLang="zh-CN" sz="1800" b="1" i="0" dirty="0" err="1">
                <a:solidFill>
                  <a:schemeClr val="lt1"/>
                </a:solidFill>
                <a:latin typeface="Arial Black" panose="020B0604020202020204" pitchFamily="34" charset="0"/>
                <a:ea typeface="Microsoft YaHei" panose="020B0503020204020204" pitchFamily="34" charset="-122"/>
                <a:cs typeface="Arial Black" panose="020B0604020202020204" pitchFamily="34" charset="0"/>
              </a:rPr>
              <a:t>和</a:t>
            </a:r>
            <a:r>
              <a:rPr lang="en-US" altLang="zh-CN" sz="2400" b="1" i="0" dirty="0" err="1">
                <a:solidFill>
                  <a:srgbClr val="FFFF00"/>
                </a:solidFill>
                <a:latin typeface="Arial Black" panose="020B0604020202020204" pitchFamily="34" charset="0"/>
                <a:ea typeface="Microsoft YaHei" panose="020B0503020204020204" pitchFamily="34" charset="-122"/>
                <a:cs typeface="Arial Black" panose="020B0604020202020204" pitchFamily="34" charset="0"/>
              </a:rPr>
              <a:t>流失风险</a:t>
            </a:r>
            <a:r>
              <a:rPr lang="en-US" altLang="zh-CN" sz="1800" b="1" i="0" dirty="0" err="1">
                <a:solidFill>
                  <a:schemeClr val="lt1"/>
                </a:solidFill>
                <a:latin typeface="Arial Black" panose="020B0604020202020204" pitchFamily="34" charset="0"/>
                <a:ea typeface="Microsoft YaHei" panose="020B0503020204020204" pitchFamily="34" charset="-122"/>
                <a:cs typeface="Arial Black" panose="020B0604020202020204" pitchFamily="34" charset="0"/>
              </a:rPr>
              <a:t>。</a:t>
            </a:r>
            <a:r>
              <a:rPr lang="en-US" altLang="zh-CN" sz="1800" b="1" i="0" dirty="0" err="1">
                <a:solidFill>
                  <a:schemeClr val="bg1"/>
                </a:solidFill>
                <a:latin typeface="Arial Black" panose="020B0604020202020204" pitchFamily="34" charset="0"/>
                <a:ea typeface="Microsoft YaHei" panose="020B0503020204020204" pitchFamily="34" charset="-122"/>
                <a:cs typeface="Arial Black" panose="020B0604020202020204" pitchFamily="34" charset="0"/>
              </a:rPr>
              <a:t>间隔越短，客户越</a:t>
            </a:r>
            <a:r>
              <a:rPr lang="zh-CN" altLang="en-US"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处于</a:t>
            </a:r>
            <a:r>
              <a:rPr lang="en-US" altLang="zh-CN" sz="1800" b="1" i="0" dirty="0" err="1">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活跃状态</a:t>
            </a:r>
            <a:endParaRPr lang="zh-CN" altLang="en-US"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22" name="文本框 21">
            <a:extLst>
              <a:ext uri="{FF2B5EF4-FFF2-40B4-BE49-F238E27FC236}">
                <a16:creationId xmlns:a16="http://schemas.microsoft.com/office/drawing/2014/main" id="{C97B190F-E924-217C-EF84-F0CE6D8D6E2E}"/>
              </a:ext>
            </a:extLst>
          </p:cNvPr>
          <p:cNvSpPr txBox="1"/>
          <p:nvPr/>
        </p:nvSpPr>
        <p:spPr>
          <a:xfrm>
            <a:off x="167132" y="4408809"/>
            <a:ext cx="3547111" cy="803297"/>
          </a:xfrm>
          <a:prstGeom prst="rect">
            <a:avLst/>
          </a:prstGeom>
          <a:noFill/>
        </p:spPr>
        <p:txBody>
          <a:bodyPr wrap="square">
            <a:spAutoFit/>
          </a:bodyPr>
          <a:lstStyle/>
          <a:p>
            <a:pPr algn="l" fontAlgn="ctr">
              <a:lnSpc>
                <a:spcPct val="110000"/>
              </a:lnSpc>
              <a:buClrTx/>
              <a:buSzTx/>
              <a:buNone/>
            </a:pPr>
            <a:r>
              <a:rPr lang="en-US" altLang="zh-CN" sz="1800" b="1" i="0" dirty="0" err="1">
                <a:solidFill>
                  <a:schemeClr val="lt1"/>
                </a:solidFill>
                <a:latin typeface="Arial Black" panose="020B0604020202020204" pitchFamily="34" charset="0"/>
                <a:ea typeface="Microsoft YaHei" panose="020B0503020204020204" pitchFamily="34" charset="-122"/>
                <a:cs typeface="Arial Black" panose="020B0604020202020204" pitchFamily="34" charset="0"/>
              </a:rPr>
              <a:t>直接衡量客户的</a:t>
            </a:r>
            <a:r>
              <a:rPr lang="en-US" altLang="zh-CN" sz="2400" b="1" i="0" dirty="0" err="1">
                <a:solidFill>
                  <a:srgbClr val="FFFF00"/>
                </a:solidFill>
                <a:latin typeface="Arial Black" panose="020B0604020202020204" pitchFamily="34" charset="0"/>
                <a:ea typeface="Microsoft YaHei" panose="020B0503020204020204" pitchFamily="34" charset="-122"/>
                <a:cs typeface="Arial Black" panose="020B0604020202020204" pitchFamily="34" charset="0"/>
              </a:rPr>
              <a:t>价值贡献</a:t>
            </a:r>
            <a:r>
              <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sym typeface="+mn-ea"/>
              </a:rPr>
              <a:t>，高净值客户是企业的核心资产</a:t>
            </a:r>
            <a:endPar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23" name="文本框 22">
            <a:extLst>
              <a:ext uri="{FF2B5EF4-FFF2-40B4-BE49-F238E27FC236}">
                <a16:creationId xmlns:a16="http://schemas.microsoft.com/office/drawing/2014/main" id="{332ECA9C-5450-646C-8807-BE8E10430630}"/>
              </a:ext>
            </a:extLst>
          </p:cNvPr>
          <p:cNvSpPr txBox="1"/>
          <p:nvPr/>
        </p:nvSpPr>
        <p:spPr>
          <a:xfrm>
            <a:off x="8479791" y="4383353"/>
            <a:ext cx="3547111" cy="1209562"/>
          </a:xfrm>
          <a:prstGeom prst="rect">
            <a:avLst/>
          </a:prstGeom>
          <a:noFill/>
        </p:spPr>
        <p:txBody>
          <a:bodyPr wrap="square">
            <a:spAutoFit/>
          </a:bodyPr>
          <a:lstStyle/>
          <a:p>
            <a:pPr algn="l" fontAlgn="ctr">
              <a:lnSpc>
                <a:spcPct val="110000"/>
              </a:lnSpc>
              <a:buClrTx/>
              <a:buSzTx/>
              <a:buNone/>
            </a:pPr>
            <a:r>
              <a:rPr lang="en-US" altLang="zh-CN" sz="1800" b="1" i="0" dirty="0" err="1">
                <a:solidFill>
                  <a:schemeClr val="lt1"/>
                </a:solidFill>
                <a:latin typeface="Arial Black" panose="020B0604020202020204" pitchFamily="34" charset="0"/>
                <a:ea typeface="Microsoft YaHei" panose="020B0503020204020204" pitchFamily="34" charset="-122"/>
                <a:cs typeface="Arial Black" panose="020B0604020202020204" pitchFamily="34" charset="0"/>
              </a:rPr>
              <a:t>体现客户对品牌的</a:t>
            </a:r>
            <a:r>
              <a:rPr lang="en-US" altLang="zh-CN" sz="2400" b="1" i="0" dirty="0" err="1">
                <a:solidFill>
                  <a:srgbClr val="FFFF00"/>
                </a:solidFill>
                <a:latin typeface="Arial Black" panose="020B0604020202020204" pitchFamily="34" charset="0"/>
                <a:ea typeface="Microsoft YaHei" panose="020B0503020204020204" pitchFamily="34" charset="-122"/>
                <a:cs typeface="Arial Black" panose="020B0604020202020204" pitchFamily="34" charset="0"/>
              </a:rPr>
              <a:t>忠诚度</a:t>
            </a:r>
            <a:r>
              <a:rPr lang="en-US" altLang="zh-CN" sz="1800" b="1" i="0" dirty="0" err="1">
                <a:solidFill>
                  <a:schemeClr val="lt1"/>
                </a:solidFill>
                <a:latin typeface="Arial Black" panose="020B0604020202020204" pitchFamily="34" charset="0"/>
                <a:ea typeface="Microsoft YaHei" panose="020B0503020204020204" pitchFamily="34" charset="-122"/>
                <a:cs typeface="Arial Black" panose="020B0604020202020204" pitchFamily="34" charset="0"/>
              </a:rPr>
              <a:t>和</a:t>
            </a:r>
            <a:r>
              <a:rPr lang="en-US" altLang="zh-CN" sz="2400" b="1" i="0" dirty="0" err="1">
                <a:solidFill>
                  <a:srgbClr val="FFFF00"/>
                </a:solidFill>
                <a:latin typeface="Arial Black" panose="020B0604020202020204" pitchFamily="34" charset="0"/>
                <a:ea typeface="Microsoft YaHei" panose="020B0503020204020204" pitchFamily="34" charset="-122"/>
                <a:cs typeface="Arial Black" panose="020B0604020202020204" pitchFamily="34" charset="0"/>
              </a:rPr>
              <a:t>需求强度</a:t>
            </a:r>
            <a:r>
              <a:rPr lang="en-US" altLang="zh-CN" sz="1800" b="1" i="0" dirty="0" err="1">
                <a:solidFill>
                  <a:schemeClr val="lt1"/>
                </a:solidFill>
                <a:latin typeface="Arial Black" panose="020B0604020202020204" pitchFamily="34" charset="0"/>
                <a:ea typeface="Microsoft YaHei" panose="020B0503020204020204" pitchFamily="34" charset="-122"/>
                <a:cs typeface="Arial Black" panose="020B0604020202020204" pitchFamily="34" charset="0"/>
              </a:rPr>
              <a:t>。高频客户对产品满意度高</a:t>
            </a:r>
            <a:r>
              <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a:t>
            </a:r>
            <a:r>
              <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sym typeface="+mn-ea"/>
              </a:rPr>
              <a:t>是企业利润的重要来源</a:t>
            </a:r>
            <a:endPar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24" name="文本框 23">
            <a:extLst>
              <a:ext uri="{FF2B5EF4-FFF2-40B4-BE49-F238E27FC236}">
                <a16:creationId xmlns:a16="http://schemas.microsoft.com/office/drawing/2014/main" id="{E00E9B38-55A8-4EDA-F849-01FF3E1BEF33}"/>
              </a:ext>
            </a:extLst>
          </p:cNvPr>
          <p:cNvSpPr txBox="1"/>
          <p:nvPr/>
        </p:nvSpPr>
        <p:spPr>
          <a:xfrm>
            <a:off x="1721235" y="468630"/>
            <a:ext cx="8785860" cy="645160"/>
          </a:xfrm>
          <a:prstGeom prst="rect">
            <a:avLst/>
          </a:prstGeom>
          <a:noFill/>
        </p:spPr>
        <p:txBody>
          <a:bodyPr wrap="square" rtlCol="0">
            <a:spAutoFit/>
          </a:bodyPr>
          <a:lstStyle/>
          <a:p>
            <a:pPr algn="ctr"/>
            <a:r>
              <a:rPr lang="en-US" altLang="zh-CN" sz="3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RFM</a:t>
            </a:r>
            <a:r>
              <a:rPr lang="zh-CN" altLang="en-US" sz="3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模型</a:t>
            </a:r>
          </a:p>
        </p:txBody>
      </p:sp>
    </p:spTree>
    <p:extLst>
      <p:ext uri="{BB962C8B-B14F-4D97-AF65-F5344CB8AC3E}">
        <p14:creationId xmlns:p14="http://schemas.microsoft.com/office/powerpoint/2010/main" val="29576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7557C-ED91-E8A2-A59E-B82053798CC5}"/>
            </a:ext>
          </a:extLst>
        </p:cNvPr>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5B758B0-A1B1-4529-5D43-E1CCCE032733}"/>
              </a:ext>
            </a:extLst>
          </p:cNvPr>
          <p:cNvGraphicFramePr/>
          <p:nvPr>
            <p:custDataLst>
              <p:tags r:id="rId1"/>
            </p:custDataLst>
            <p:extLst>
              <p:ext uri="{D42A27DB-BD31-4B8C-83A1-F6EECF244321}">
                <p14:modId xmlns:p14="http://schemas.microsoft.com/office/powerpoint/2010/main" val="1707120963"/>
              </p:ext>
            </p:extLst>
          </p:nvPr>
        </p:nvGraphicFramePr>
        <p:xfrm>
          <a:off x="522740" y="1332355"/>
          <a:ext cx="11162981" cy="4041358"/>
        </p:xfrm>
        <a:graphic>
          <a:graphicData uri="http://schemas.openxmlformats.org/drawingml/2006/table">
            <a:tbl>
              <a:tblPr/>
              <a:tblGrid>
                <a:gridCol w="1774460">
                  <a:extLst>
                    <a:ext uri="{9D8B030D-6E8A-4147-A177-3AD203B41FA5}">
                      <a16:colId xmlns:a16="http://schemas.microsoft.com/office/drawing/2014/main" val="20000"/>
                    </a:ext>
                  </a:extLst>
                </a:gridCol>
                <a:gridCol w="2049717">
                  <a:extLst>
                    <a:ext uri="{9D8B030D-6E8A-4147-A177-3AD203B41FA5}">
                      <a16:colId xmlns:a16="http://schemas.microsoft.com/office/drawing/2014/main" val="20001"/>
                    </a:ext>
                  </a:extLst>
                </a:gridCol>
                <a:gridCol w="2344618">
                  <a:extLst>
                    <a:ext uri="{9D8B030D-6E8A-4147-A177-3AD203B41FA5}">
                      <a16:colId xmlns:a16="http://schemas.microsoft.com/office/drawing/2014/main" val="20002"/>
                    </a:ext>
                  </a:extLst>
                </a:gridCol>
                <a:gridCol w="2677548">
                  <a:extLst>
                    <a:ext uri="{9D8B030D-6E8A-4147-A177-3AD203B41FA5}">
                      <a16:colId xmlns:a16="http://schemas.microsoft.com/office/drawing/2014/main" val="1019996056"/>
                    </a:ext>
                  </a:extLst>
                </a:gridCol>
                <a:gridCol w="2316638">
                  <a:extLst>
                    <a:ext uri="{9D8B030D-6E8A-4147-A177-3AD203B41FA5}">
                      <a16:colId xmlns:a16="http://schemas.microsoft.com/office/drawing/2014/main" val="465878070"/>
                    </a:ext>
                  </a:extLst>
                </a:gridCol>
              </a:tblGrid>
              <a:tr h="682425">
                <a:tc>
                  <a:txBody>
                    <a:bodyPr/>
                    <a:lstStyle/>
                    <a:p>
                      <a:pPr algn="ctr">
                        <a:lnSpc>
                          <a:spcPct val="110000"/>
                        </a:lnSpc>
                        <a:buClrTx/>
                        <a:buSzTx/>
                        <a:buFontTx/>
                        <a:buNone/>
                      </a:pPr>
                      <a:r>
                        <a:rPr lang="zh-CN" altLang="en-US" sz="24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指标</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solidFill>
                      <a:srgbClr val="966EA4"/>
                    </a:solidFill>
                  </a:tcPr>
                </a:tc>
                <a:tc>
                  <a:txBody>
                    <a:bodyPr/>
                    <a:lstStyle/>
                    <a:p>
                      <a:pPr algn="ctr">
                        <a:lnSpc>
                          <a:spcPct val="110000"/>
                        </a:lnSpc>
                        <a:buClrTx/>
                        <a:buSzTx/>
                        <a:buFontTx/>
                      </a:pPr>
                      <a:r>
                        <a:rPr lang="zh-CN" altLang="en-US" sz="24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羊毛党</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solidFill>
                      <a:srgbClr val="966EA4"/>
                    </a:solidFill>
                  </a:tcPr>
                </a:tc>
                <a:tc>
                  <a:txBody>
                    <a:bodyPr/>
                    <a:lstStyle/>
                    <a:p>
                      <a:pPr algn="ctr">
                        <a:lnSpc>
                          <a:spcPct val="110000"/>
                        </a:lnSpc>
                        <a:buClrTx/>
                        <a:buSzTx/>
                        <a:buFontTx/>
                        <a:buNone/>
                      </a:pPr>
                      <a:r>
                        <a:rPr lang="zh-CN" altLang="en-US" sz="24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高价值客户</a:t>
                      </a:r>
                    </a:p>
                  </a:txBody>
                  <a:tcPr marL="5760" marR="576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solidFill>
                      <a:srgbClr val="966EA4"/>
                    </a:solidFill>
                  </a:tcPr>
                </a:tc>
                <a:tc>
                  <a:txBody>
                    <a:bodyPr/>
                    <a:lstStyle/>
                    <a:p>
                      <a:pPr algn="ctr">
                        <a:lnSpc>
                          <a:spcPct val="110000"/>
                        </a:lnSpc>
                        <a:buClrTx/>
                        <a:buSzTx/>
                        <a:buFontTx/>
                        <a:buNone/>
                      </a:pPr>
                      <a:r>
                        <a:rPr lang="zh-CN" altLang="en-US" sz="24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一定要挽回的客户</a:t>
                      </a:r>
                    </a:p>
                  </a:txBody>
                  <a:tcPr marL="5760" marR="576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solidFill>
                      <a:srgbClr val="966EA4"/>
                    </a:solidFill>
                  </a:tcPr>
                </a:tc>
                <a:tc>
                  <a:txBody>
                    <a:bodyPr/>
                    <a:lstStyle/>
                    <a:p>
                      <a:pPr algn="ctr">
                        <a:lnSpc>
                          <a:spcPct val="110000"/>
                        </a:lnSpc>
                        <a:buClrTx/>
                        <a:buSzTx/>
                        <a:buFontTx/>
                        <a:buNone/>
                      </a:pPr>
                      <a:r>
                        <a:rPr lang="zh-CN" altLang="en-US" sz="24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高潜客户</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solidFill>
                      <a:srgbClr val="966EA4"/>
                    </a:solidFill>
                  </a:tcPr>
                </a:tc>
                <a:extLst>
                  <a:ext uri="{0D108BD9-81ED-4DB2-BD59-A6C34878D82A}">
                    <a16:rowId xmlns:a16="http://schemas.microsoft.com/office/drawing/2014/main" val="10000"/>
                  </a:ext>
                </a:extLst>
              </a:tr>
              <a:tr h="1193368">
                <a:tc>
                  <a:txBody>
                    <a:bodyPr/>
                    <a:lstStyle/>
                    <a:p>
                      <a:pPr algn="l" fontAlgn="ctr">
                        <a:lnSpc>
                          <a:spcPct val="110000"/>
                        </a:lnSpc>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Recency</a:t>
                      </a:r>
                    </a:p>
                    <a:p>
                      <a:pPr algn="l" fontAlgn="ctr">
                        <a:lnSpc>
                          <a:spcPct val="110000"/>
                        </a:lnSpc>
                        <a:buNone/>
                      </a:pPr>
                      <a:r>
                        <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最近一次消费</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endPar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endParaRPr lang="zh-CN" altLang="en-US"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endParaRPr lang="zh-CN" altLang="en-US"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lnSpc>
                          <a:spcPct val="110000"/>
                        </a:lnSpc>
                        <a:buClrTx/>
                        <a:buSzTx/>
                        <a:buNone/>
                      </a:pPr>
                      <a:endParaRPr lang="zh-CN" altLang="en-US"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111353">
                <a:tc>
                  <a:txBody>
                    <a:bodyPr/>
                    <a:lstStyle/>
                    <a:p>
                      <a:pPr algn="l" fontAlgn="ctr">
                        <a:lnSpc>
                          <a:spcPct val="110000"/>
                        </a:lnSpc>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Frequency</a:t>
                      </a:r>
                    </a:p>
                    <a:p>
                      <a:pPr algn="l" fontAlgn="ctr">
                        <a:lnSpc>
                          <a:spcPct val="110000"/>
                        </a:lnSpc>
                        <a:buNone/>
                      </a:pPr>
                      <a:r>
                        <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消费频率</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endPar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endPar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endPar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lnSpc>
                          <a:spcPct val="110000"/>
                        </a:lnSpc>
                        <a:buClrTx/>
                        <a:buSzTx/>
                        <a:buNone/>
                      </a:pPr>
                      <a:endPar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054212">
                <a:tc>
                  <a:txBody>
                    <a:bodyPr/>
                    <a:lstStyle/>
                    <a:p>
                      <a:pPr lvl="0" algn="l">
                        <a:lnSpc>
                          <a:spcPct val="70000"/>
                        </a:lnSpc>
                        <a:spcBef>
                          <a:spcPct val="0"/>
                        </a:spcBef>
                        <a:spcAft>
                          <a:spcPct val="35000"/>
                        </a:spcAft>
                      </a:pPr>
                      <a:r>
                        <a:rPr lang="en-US" altLang="zh-CN" sz="1800" b="1" i="0">
                          <a:solidFill>
                            <a:schemeClr val="bg1"/>
                          </a:solidFill>
                          <a:latin typeface="Arial Black" panose="020B0604020202020204" pitchFamily="34" charset="0"/>
                          <a:ea typeface="Microsoft YaHei" panose="020B0503020204020204" pitchFamily="34" charset="-122"/>
                          <a:cs typeface="Arial Black" panose="020B0604020202020204" pitchFamily="34" charset="0"/>
                          <a:sym typeface="+mn-ea"/>
                        </a:rPr>
                        <a:t>Monetary</a:t>
                      </a:r>
                      <a:endParaRPr lang="en-US" altLang="zh-CN" sz="1800" b="1" i="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p>
                      <a:pPr lvl="0" algn="l">
                        <a:lnSpc>
                          <a:spcPct val="70000"/>
                        </a:lnSpc>
                        <a:spcBef>
                          <a:spcPct val="0"/>
                        </a:spcBef>
                        <a:spcAft>
                          <a:spcPct val="35000"/>
                        </a:spcAft>
                      </a:pPr>
                      <a:r>
                        <a:rPr lang="zh-CN" altLang="en-US" sz="1800" b="1" i="0">
                          <a:solidFill>
                            <a:schemeClr val="bg1"/>
                          </a:solidFill>
                          <a:latin typeface="Arial Black" panose="020B0604020202020204" pitchFamily="34" charset="0"/>
                          <a:ea typeface="Microsoft YaHei" panose="020B0503020204020204" pitchFamily="34" charset="-122"/>
                          <a:cs typeface="Arial Black" panose="020B0604020202020204" pitchFamily="34" charset="0"/>
                          <a:sym typeface="+mn-ea"/>
                        </a:rPr>
                        <a:t>消费金额</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endPar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endPar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endPar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endPar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文本框 2">
            <a:extLst>
              <a:ext uri="{FF2B5EF4-FFF2-40B4-BE49-F238E27FC236}">
                <a16:creationId xmlns:a16="http://schemas.microsoft.com/office/drawing/2014/main" id="{BD493D81-EF42-12A3-8268-F29ABF434749}"/>
              </a:ext>
            </a:extLst>
          </p:cNvPr>
          <p:cNvSpPr txBox="1"/>
          <p:nvPr/>
        </p:nvSpPr>
        <p:spPr>
          <a:xfrm>
            <a:off x="1721235" y="468630"/>
            <a:ext cx="8785860" cy="645160"/>
          </a:xfrm>
          <a:prstGeom prst="rect">
            <a:avLst/>
          </a:prstGeom>
          <a:noFill/>
        </p:spPr>
        <p:txBody>
          <a:bodyPr wrap="square" rtlCol="0">
            <a:spAutoFit/>
          </a:bodyPr>
          <a:lstStyle/>
          <a:p>
            <a:pPr algn="ctr"/>
            <a:r>
              <a:rPr lang="zh-CN" altLang="en-US" sz="3600" b="1" dirty="0">
                <a:solidFill>
                  <a:schemeClr val="bg1"/>
                </a:solidFill>
                <a:latin typeface="Arial Black" panose="020B0604020202020204" pitchFamily="34" charset="0"/>
                <a:ea typeface="微软雅黑" panose="020B0503020204020204" charset="-122"/>
                <a:cs typeface="Arial Black" panose="020B0604020202020204" pitchFamily="34" charset="0"/>
              </a:rPr>
              <a:t>刻意练习：</a:t>
            </a:r>
            <a:r>
              <a:rPr lang="en-US" altLang="zh-CN" sz="3600" b="1" dirty="0">
                <a:solidFill>
                  <a:schemeClr val="bg1"/>
                </a:solidFill>
                <a:latin typeface="Arial Black" panose="020B0604020202020204" pitchFamily="34" charset="0"/>
                <a:ea typeface="微软雅黑" panose="020B0503020204020204" charset="-122"/>
                <a:cs typeface="Arial Black" panose="020B0604020202020204" pitchFamily="34" charset="0"/>
              </a:rPr>
              <a:t>RFM</a:t>
            </a:r>
            <a:r>
              <a:rPr lang="zh-CN" altLang="en-US" sz="3600" b="1" dirty="0">
                <a:solidFill>
                  <a:schemeClr val="bg1"/>
                </a:solidFill>
                <a:latin typeface="Arial Black" panose="020B0604020202020204" pitchFamily="34" charset="0"/>
                <a:ea typeface="微软雅黑" panose="020B0503020204020204" charset="-122"/>
                <a:cs typeface="Arial Black" panose="020B0604020202020204" pitchFamily="34" charset="0"/>
              </a:rPr>
              <a:t>模型</a:t>
            </a:r>
          </a:p>
        </p:txBody>
      </p:sp>
      <p:sp>
        <p:nvSpPr>
          <p:cNvPr id="4" name="文本框 3">
            <a:extLst>
              <a:ext uri="{FF2B5EF4-FFF2-40B4-BE49-F238E27FC236}">
                <a16:creationId xmlns:a16="http://schemas.microsoft.com/office/drawing/2014/main" id="{6A3C4792-7099-7323-5D63-F959FD7B6E0D}"/>
              </a:ext>
            </a:extLst>
          </p:cNvPr>
          <p:cNvSpPr txBox="1"/>
          <p:nvPr/>
        </p:nvSpPr>
        <p:spPr>
          <a:xfrm>
            <a:off x="522740" y="5516623"/>
            <a:ext cx="11162982" cy="1015663"/>
          </a:xfrm>
          <a:prstGeom prst="rect">
            <a:avLst/>
          </a:prstGeom>
          <a:noFill/>
        </p:spPr>
        <p:txBody>
          <a:bodyPr wrap="square">
            <a:spAutoFit/>
          </a:bodyPr>
          <a:lstStyle/>
          <a:p>
            <a:pPr marL="242888" indent="-228600">
              <a:buFont typeface="+mj-lt"/>
              <a:buAutoNum type="arabicPeriod"/>
            </a:pP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R</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近期，</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遥远。例：以</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30</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天为周期划分，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-30</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天以内；</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超过</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12</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个月未到院。</a:t>
            </a:r>
            <a:endPar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endParaRPr>
          </a:p>
          <a:p>
            <a:pPr marL="242888" indent="-228600">
              <a:buFont typeface="+mj-lt"/>
              <a:buAutoNum type="arabicPeriod"/>
            </a:pP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F</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高频，</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低频。例：根据机构服务定义（光电项目），</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年</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4</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次以上；</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年以上。</a:t>
            </a:r>
          </a:p>
          <a:p>
            <a:pPr marL="242888" indent="-228600">
              <a:buFont typeface="+mj-lt"/>
              <a:buAutoNum type="arabicPeriod"/>
            </a:pP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M</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消费高，</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消费低。例：</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年度消费超</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10</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万的抗衰</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VIP</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客户，</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年度消费</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3000</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以下。</a:t>
            </a:r>
          </a:p>
        </p:txBody>
      </p:sp>
    </p:spTree>
    <p:extLst>
      <p:ext uri="{BB962C8B-B14F-4D97-AF65-F5344CB8AC3E}">
        <p14:creationId xmlns:p14="http://schemas.microsoft.com/office/powerpoint/2010/main" val="426667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BEED6520-B212-77FC-0B8F-047B6D73B860}"/>
              </a:ext>
            </a:extLst>
          </p:cNvPr>
          <p:cNvGraphicFramePr/>
          <p:nvPr>
            <p:custDataLst>
              <p:tags r:id="rId1"/>
            </p:custDataLst>
            <p:extLst>
              <p:ext uri="{D42A27DB-BD31-4B8C-83A1-F6EECF244321}">
                <p14:modId xmlns:p14="http://schemas.microsoft.com/office/powerpoint/2010/main" val="397758840"/>
              </p:ext>
            </p:extLst>
          </p:nvPr>
        </p:nvGraphicFramePr>
        <p:xfrm>
          <a:off x="522740" y="1332355"/>
          <a:ext cx="11162981" cy="4041358"/>
        </p:xfrm>
        <a:graphic>
          <a:graphicData uri="http://schemas.openxmlformats.org/drawingml/2006/table">
            <a:tbl>
              <a:tblPr/>
              <a:tblGrid>
                <a:gridCol w="1774460">
                  <a:extLst>
                    <a:ext uri="{9D8B030D-6E8A-4147-A177-3AD203B41FA5}">
                      <a16:colId xmlns:a16="http://schemas.microsoft.com/office/drawing/2014/main" val="20000"/>
                    </a:ext>
                  </a:extLst>
                </a:gridCol>
                <a:gridCol w="2049717">
                  <a:extLst>
                    <a:ext uri="{9D8B030D-6E8A-4147-A177-3AD203B41FA5}">
                      <a16:colId xmlns:a16="http://schemas.microsoft.com/office/drawing/2014/main" val="20001"/>
                    </a:ext>
                  </a:extLst>
                </a:gridCol>
                <a:gridCol w="2344618">
                  <a:extLst>
                    <a:ext uri="{9D8B030D-6E8A-4147-A177-3AD203B41FA5}">
                      <a16:colId xmlns:a16="http://schemas.microsoft.com/office/drawing/2014/main" val="20002"/>
                    </a:ext>
                  </a:extLst>
                </a:gridCol>
                <a:gridCol w="2677548">
                  <a:extLst>
                    <a:ext uri="{9D8B030D-6E8A-4147-A177-3AD203B41FA5}">
                      <a16:colId xmlns:a16="http://schemas.microsoft.com/office/drawing/2014/main" val="1019996056"/>
                    </a:ext>
                  </a:extLst>
                </a:gridCol>
                <a:gridCol w="2316638">
                  <a:extLst>
                    <a:ext uri="{9D8B030D-6E8A-4147-A177-3AD203B41FA5}">
                      <a16:colId xmlns:a16="http://schemas.microsoft.com/office/drawing/2014/main" val="465878070"/>
                    </a:ext>
                  </a:extLst>
                </a:gridCol>
              </a:tblGrid>
              <a:tr h="682425">
                <a:tc>
                  <a:txBody>
                    <a:bodyPr/>
                    <a:lstStyle/>
                    <a:p>
                      <a:pPr algn="ctr">
                        <a:lnSpc>
                          <a:spcPct val="110000"/>
                        </a:lnSpc>
                        <a:buClrTx/>
                        <a:buSzTx/>
                        <a:buFontTx/>
                        <a:buNone/>
                      </a:pPr>
                      <a:r>
                        <a:rPr lang="zh-CN" altLang="en-US" sz="24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指标</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solidFill>
                      <a:srgbClr val="966EA4"/>
                    </a:solidFill>
                  </a:tcPr>
                </a:tc>
                <a:tc>
                  <a:txBody>
                    <a:bodyPr/>
                    <a:lstStyle/>
                    <a:p>
                      <a:pPr algn="ctr">
                        <a:lnSpc>
                          <a:spcPct val="110000"/>
                        </a:lnSpc>
                        <a:buClrTx/>
                        <a:buSzTx/>
                        <a:buFontTx/>
                      </a:pPr>
                      <a:r>
                        <a:rPr lang="zh-CN" altLang="en-US" sz="24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羊毛党</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solidFill>
                      <a:srgbClr val="966EA4"/>
                    </a:solidFill>
                  </a:tcPr>
                </a:tc>
                <a:tc>
                  <a:txBody>
                    <a:bodyPr/>
                    <a:lstStyle/>
                    <a:p>
                      <a:pPr algn="ctr">
                        <a:lnSpc>
                          <a:spcPct val="110000"/>
                        </a:lnSpc>
                        <a:buClrTx/>
                        <a:buSzTx/>
                        <a:buFontTx/>
                        <a:buNone/>
                      </a:pPr>
                      <a:r>
                        <a:rPr lang="zh-CN" altLang="en-US" sz="24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高价值客户</a:t>
                      </a:r>
                    </a:p>
                  </a:txBody>
                  <a:tcPr marL="5760" marR="576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solidFill>
                      <a:srgbClr val="966EA4"/>
                    </a:solidFill>
                  </a:tcPr>
                </a:tc>
                <a:tc>
                  <a:txBody>
                    <a:bodyPr/>
                    <a:lstStyle/>
                    <a:p>
                      <a:pPr algn="ctr">
                        <a:lnSpc>
                          <a:spcPct val="110000"/>
                        </a:lnSpc>
                        <a:buClrTx/>
                        <a:buSzTx/>
                        <a:buFontTx/>
                        <a:buNone/>
                      </a:pPr>
                      <a:r>
                        <a:rPr lang="zh-CN" altLang="en-US" sz="24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一定要挽回的客户</a:t>
                      </a:r>
                    </a:p>
                  </a:txBody>
                  <a:tcPr marL="5760" marR="576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solidFill>
                      <a:srgbClr val="966EA4"/>
                    </a:solidFill>
                  </a:tcPr>
                </a:tc>
                <a:tc>
                  <a:txBody>
                    <a:bodyPr/>
                    <a:lstStyle/>
                    <a:p>
                      <a:pPr algn="ctr">
                        <a:lnSpc>
                          <a:spcPct val="110000"/>
                        </a:lnSpc>
                        <a:buClrTx/>
                        <a:buSzTx/>
                        <a:buFontTx/>
                        <a:buNone/>
                      </a:pPr>
                      <a:r>
                        <a:rPr lang="zh-CN" altLang="en-US" sz="24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高潜客户</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solidFill>
                      <a:srgbClr val="966EA4"/>
                    </a:solidFill>
                  </a:tcPr>
                </a:tc>
                <a:extLst>
                  <a:ext uri="{0D108BD9-81ED-4DB2-BD59-A6C34878D82A}">
                    <a16:rowId xmlns:a16="http://schemas.microsoft.com/office/drawing/2014/main" val="10000"/>
                  </a:ext>
                </a:extLst>
              </a:tr>
              <a:tr h="1193368">
                <a:tc>
                  <a:txBody>
                    <a:bodyPr/>
                    <a:lstStyle/>
                    <a:p>
                      <a:pPr algn="l" fontAlgn="ctr">
                        <a:lnSpc>
                          <a:spcPct val="110000"/>
                        </a:lnSpc>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Recency</a:t>
                      </a:r>
                    </a:p>
                    <a:p>
                      <a:pPr algn="l" fontAlgn="ctr">
                        <a:lnSpc>
                          <a:spcPct val="110000"/>
                        </a:lnSpc>
                        <a:buNone/>
                      </a:pPr>
                      <a:r>
                        <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最近一次消费</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5</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r>
                        <a:rPr lang="en-US" altLang="zh-CN"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5</a:t>
                      </a:r>
                      <a:endParaRPr lang="zh-CN" altLang="en-US"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r>
                        <a:rPr lang="en-US" altLang="zh-CN"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1</a:t>
                      </a:r>
                      <a:endParaRPr lang="zh-CN" altLang="en-US"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lnSpc>
                          <a:spcPct val="110000"/>
                        </a:lnSpc>
                        <a:buClrTx/>
                        <a:buSzTx/>
                        <a:buNone/>
                      </a:pPr>
                      <a:r>
                        <a:rPr lang="en-US" altLang="zh-CN"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5</a:t>
                      </a:r>
                      <a:endParaRPr lang="zh-CN" altLang="en-US" sz="1800" b="1" i="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111353">
                <a:tc>
                  <a:txBody>
                    <a:bodyPr/>
                    <a:lstStyle/>
                    <a:p>
                      <a:pPr algn="l" fontAlgn="ctr">
                        <a:lnSpc>
                          <a:spcPct val="110000"/>
                        </a:lnSpc>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Frequency</a:t>
                      </a:r>
                    </a:p>
                    <a:p>
                      <a:pPr algn="l" fontAlgn="ctr">
                        <a:lnSpc>
                          <a:spcPct val="110000"/>
                        </a:lnSpc>
                        <a:buNone/>
                      </a:pPr>
                      <a:r>
                        <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消费频率</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5</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5</a:t>
                      </a:r>
                      <a:endPar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1</a:t>
                      </a:r>
                      <a:endPar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lnSpc>
                          <a:spcPct val="110000"/>
                        </a:lnSpc>
                        <a:buClrTx/>
                        <a:buSzTx/>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3</a:t>
                      </a:r>
                      <a:endParaRPr lang="zh-CN" altLang="en-US"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endParaRPr>
                    </a:p>
                  </a:txBody>
                  <a:tcPr marL="107950" marR="10795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054212">
                <a:tc>
                  <a:txBody>
                    <a:bodyPr/>
                    <a:lstStyle/>
                    <a:p>
                      <a:pPr lvl="0" algn="l">
                        <a:lnSpc>
                          <a:spcPct val="70000"/>
                        </a:lnSpc>
                        <a:spcBef>
                          <a:spcPct val="0"/>
                        </a:spcBef>
                        <a:spcAft>
                          <a:spcPct val="35000"/>
                        </a:spcAft>
                      </a:pPr>
                      <a:r>
                        <a:rPr lang="en-US" altLang="zh-CN" sz="1800" b="1" i="0">
                          <a:solidFill>
                            <a:schemeClr val="bg1"/>
                          </a:solidFill>
                          <a:latin typeface="Arial Black" panose="020B0604020202020204" pitchFamily="34" charset="0"/>
                          <a:ea typeface="Microsoft YaHei" panose="020B0503020204020204" pitchFamily="34" charset="-122"/>
                          <a:cs typeface="Arial Black" panose="020B0604020202020204" pitchFamily="34" charset="0"/>
                          <a:sym typeface="+mn-ea"/>
                        </a:rPr>
                        <a:t>Monetary</a:t>
                      </a:r>
                      <a:endParaRPr lang="en-US" altLang="zh-CN" sz="1800" b="1" i="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p>
                      <a:pPr lvl="0" algn="l">
                        <a:lnSpc>
                          <a:spcPct val="70000"/>
                        </a:lnSpc>
                        <a:spcBef>
                          <a:spcPct val="0"/>
                        </a:spcBef>
                        <a:spcAft>
                          <a:spcPct val="35000"/>
                        </a:spcAft>
                      </a:pPr>
                      <a:r>
                        <a:rPr lang="zh-CN" altLang="en-US" sz="1800" b="1" i="0">
                          <a:solidFill>
                            <a:schemeClr val="bg1"/>
                          </a:solidFill>
                          <a:latin typeface="Arial Black" panose="020B0604020202020204" pitchFamily="34" charset="0"/>
                          <a:ea typeface="Microsoft YaHei" panose="020B0503020204020204" pitchFamily="34" charset="-122"/>
                          <a:cs typeface="Arial Black" panose="020B0604020202020204" pitchFamily="34" charset="0"/>
                          <a:sym typeface="+mn-ea"/>
                        </a:rPr>
                        <a:t>消费金额</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1</a:t>
                      </a:r>
                    </a:p>
                  </a:txBody>
                  <a:tcPr marL="5760" marR="576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5</a:t>
                      </a: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5</a:t>
                      </a:r>
                    </a:p>
                  </a:txBody>
                  <a:tcPr marL="107950" marR="107950" marT="576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noFill/>
                  </a:tcPr>
                </a:tc>
                <a:tc>
                  <a:txBody>
                    <a:bodyPr/>
                    <a:lstStyle/>
                    <a:p>
                      <a:pPr algn="ctr" fontAlgn="ctr">
                        <a:lnSpc>
                          <a:spcPct val="110000"/>
                        </a:lnSpc>
                        <a:buClrTx/>
                        <a:buSzTx/>
                        <a:buNone/>
                      </a:pPr>
                      <a:r>
                        <a:rPr lang="en-US" altLang="zh-CN" sz="1800" b="1" i="0" dirty="0">
                          <a:solidFill>
                            <a:schemeClr val="lt1"/>
                          </a:solidFill>
                          <a:latin typeface="Arial Black" panose="020B0604020202020204" pitchFamily="34" charset="0"/>
                          <a:ea typeface="Microsoft YaHei" panose="020B0503020204020204" pitchFamily="34" charset="-122"/>
                          <a:cs typeface="Arial Black" panose="020B0604020202020204" pitchFamily="34" charset="0"/>
                        </a:rPr>
                        <a:t>3</a:t>
                      </a:r>
                    </a:p>
                  </a:txBody>
                  <a:tcPr marL="107950" marR="107950" marT="57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文本框 2">
            <a:extLst>
              <a:ext uri="{FF2B5EF4-FFF2-40B4-BE49-F238E27FC236}">
                <a16:creationId xmlns:a16="http://schemas.microsoft.com/office/drawing/2014/main" id="{97F1CEB3-6567-A567-B575-0AA0B3FBC45A}"/>
              </a:ext>
            </a:extLst>
          </p:cNvPr>
          <p:cNvSpPr txBox="1"/>
          <p:nvPr/>
        </p:nvSpPr>
        <p:spPr>
          <a:xfrm>
            <a:off x="1721235" y="468630"/>
            <a:ext cx="8785860" cy="645160"/>
          </a:xfrm>
          <a:prstGeom prst="rect">
            <a:avLst/>
          </a:prstGeom>
          <a:noFill/>
        </p:spPr>
        <p:txBody>
          <a:bodyPr wrap="square" rtlCol="0">
            <a:spAutoFit/>
          </a:bodyPr>
          <a:lstStyle/>
          <a:p>
            <a:pPr algn="ctr"/>
            <a:r>
              <a:rPr lang="zh-CN" altLang="en-US" sz="3600" b="1" dirty="0">
                <a:solidFill>
                  <a:schemeClr val="bg1"/>
                </a:solidFill>
                <a:latin typeface="Arial Black" panose="020B0604020202020204" pitchFamily="34" charset="0"/>
                <a:ea typeface="微软雅黑" panose="020B0503020204020204" charset="-122"/>
                <a:cs typeface="Arial Black" panose="020B0604020202020204" pitchFamily="34" charset="0"/>
              </a:rPr>
              <a:t>刻意练习：</a:t>
            </a:r>
            <a:r>
              <a:rPr lang="en-US" altLang="zh-CN" sz="3600" b="1" dirty="0">
                <a:solidFill>
                  <a:schemeClr val="bg1"/>
                </a:solidFill>
                <a:latin typeface="Arial Black" panose="020B0604020202020204" pitchFamily="34" charset="0"/>
                <a:ea typeface="微软雅黑" panose="020B0503020204020204" charset="-122"/>
                <a:cs typeface="Arial Black" panose="020B0604020202020204" pitchFamily="34" charset="0"/>
              </a:rPr>
              <a:t>RFM</a:t>
            </a:r>
            <a:r>
              <a:rPr lang="zh-CN" altLang="en-US" sz="3600" b="1" dirty="0">
                <a:solidFill>
                  <a:schemeClr val="bg1"/>
                </a:solidFill>
                <a:latin typeface="Arial Black" panose="020B0604020202020204" pitchFamily="34" charset="0"/>
                <a:ea typeface="微软雅黑" panose="020B0503020204020204" charset="-122"/>
                <a:cs typeface="Arial Black" panose="020B0604020202020204" pitchFamily="34" charset="0"/>
              </a:rPr>
              <a:t>模型</a:t>
            </a:r>
          </a:p>
        </p:txBody>
      </p:sp>
      <p:sp>
        <p:nvSpPr>
          <p:cNvPr id="4" name="文本框 3">
            <a:extLst>
              <a:ext uri="{FF2B5EF4-FFF2-40B4-BE49-F238E27FC236}">
                <a16:creationId xmlns:a16="http://schemas.microsoft.com/office/drawing/2014/main" id="{4FD544FC-F273-5321-C437-8966C0E81846}"/>
              </a:ext>
            </a:extLst>
          </p:cNvPr>
          <p:cNvSpPr txBox="1"/>
          <p:nvPr/>
        </p:nvSpPr>
        <p:spPr>
          <a:xfrm>
            <a:off x="522740" y="5516623"/>
            <a:ext cx="11162982" cy="1015663"/>
          </a:xfrm>
          <a:prstGeom prst="rect">
            <a:avLst/>
          </a:prstGeom>
          <a:noFill/>
        </p:spPr>
        <p:txBody>
          <a:bodyPr wrap="square">
            <a:spAutoFit/>
          </a:bodyPr>
          <a:lstStyle/>
          <a:p>
            <a:pPr marL="242888" indent="-228600">
              <a:buFont typeface="+mj-lt"/>
              <a:buAutoNum type="arabicPeriod"/>
            </a:pP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R</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近期，</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遥远。例：以</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30</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天为周期划分，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-30</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天以内；</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超过</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12</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个月未到院。</a:t>
            </a:r>
            <a:endPar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endParaRPr>
          </a:p>
          <a:p>
            <a:pPr marL="242888" indent="-228600">
              <a:buFont typeface="+mj-lt"/>
              <a:buAutoNum type="arabicPeriod"/>
            </a:pP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F</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高频，</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低频。例：根据机构服务定义（光电项目），</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年</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4</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次以上；</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年以上。</a:t>
            </a:r>
          </a:p>
          <a:p>
            <a:pPr marL="242888" indent="-228600">
              <a:buFont typeface="+mj-lt"/>
              <a:buAutoNum type="arabicPeriod"/>
            </a:pP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M</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消费高，</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消费低。例：</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5</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年度消费超</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10</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万的抗衰</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VIP</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客户，</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1</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分</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年度消费</a:t>
            </a:r>
            <a:r>
              <a:rPr lang="en-US" altLang="zh-CN"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3000</a:t>
            </a:r>
            <a:r>
              <a:rPr lang="zh-CN" altLang="en-US" sz="2000" b="1" dirty="0">
                <a:solidFill>
                  <a:schemeClr val="bg1"/>
                </a:solidFill>
                <a:latin typeface="Arial Black" panose="020B0604020202020204" pitchFamily="34" charset="0"/>
                <a:ea typeface="微软雅黑" panose="020B0503020204020204" pitchFamily="34" charset="-122"/>
                <a:cs typeface="Arial Black" panose="020B0604020202020204" pitchFamily="34" charset="0"/>
              </a:rPr>
              <a:t>以下。</a:t>
            </a:r>
          </a:p>
        </p:txBody>
      </p:sp>
    </p:spTree>
    <p:extLst>
      <p:ext uri="{BB962C8B-B14F-4D97-AF65-F5344CB8AC3E}">
        <p14:creationId xmlns:p14="http://schemas.microsoft.com/office/powerpoint/2010/main" val="1072505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FE34AA7-2C41-0D6C-4904-6FEFDD222CB1}"/>
              </a:ext>
            </a:extLst>
          </p:cNvPr>
          <p:cNvSpPr txBox="1"/>
          <p:nvPr/>
        </p:nvSpPr>
        <p:spPr>
          <a:xfrm>
            <a:off x="802123" y="1806648"/>
            <a:ext cx="10605393" cy="2231765"/>
          </a:xfrm>
          <a:prstGeom prst="rect">
            <a:avLst/>
          </a:prstGeom>
          <a:noFill/>
        </p:spPr>
        <p:txBody>
          <a:bodyPr wrap="square" rtlCol="0">
            <a:spAutoFit/>
          </a:bodyPr>
          <a:lstStyle/>
          <a:p>
            <a:pPr indent="806450" algn="l">
              <a:lnSpc>
                <a:spcPct val="150000"/>
              </a:lnSpc>
            </a:pP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RFM</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模型非常简洁和优雅，这真是一个好模型！我们如何将</a:t>
            </a: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RFM</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模型运用到</a:t>
            </a: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HIPO</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呢？如何定义</a:t>
            </a: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R</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a:t>
            </a: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F</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a:t>
            </a:r>
            <a:r>
              <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M</a:t>
            </a: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？他们之间的组合有哪些？算法是什么呢？</a:t>
            </a:r>
            <a:endPar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endParaRPr>
          </a:p>
        </p:txBody>
      </p:sp>
    </p:spTree>
    <p:extLst>
      <p:ext uri="{BB962C8B-B14F-4D97-AF65-F5344CB8AC3E}">
        <p14:creationId xmlns:p14="http://schemas.microsoft.com/office/powerpoint/2010/main" val="316401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81E11F1-4883-8C93-CF30-467D2C686DC7}"/>
              </a:ext>
            </a:extLst>
          </p:cNvPr>
          <p:cNvSpPr txBox="1"/>
          <p:nvPr>
            <p:custDataLst>
              <p:tags r:id="rId1"/>
            </p:custDataLst>
          </p:nvPr>
        </p:nvSpPr>
        <p:spPr>
          <a:xfrm>
            <a:off x="1431925" y="474413"/>
            <a:ext cx="9328150" cy="645160"/>
          </a:xfrm>
          <a:prstGeom prst="rect">
            <a:avLst/>
          </a:prstGeom>
          <a:noFill/>
        </p:spPr>
        <p:txBody>
          <a:bodyPr wrap="square" rtlCol="0">
            <a:spAutoFit/>
          </a:bodyPr>
          <a:lstStyle/>
          <a:p>
            <a:pPr algn="ctr"/>
            <a:r>
              <a:rPr lang="zh-CN" altLang="en-US" sz="3600" b="1" dirty="0">
                <a:solidFill>
                  <a:schemeClr val="bg1"/>
                </a:solidFill>
                <a:latin typeface="Arial Black" panose="020B0A04020102020204" pitchFamily="34" charset="0"/>
                <a:ea typeface="微软雅黑" panose="020B0503020204020204" charset="-122"/>
                <a:cs typeface="微软雅黑" panose="020B0503020204020204" charset="-122"/>
              </a:rPr>
              <a:t>用</a:t>
            </a:r>
            <a:r>
              <a:rPr lang="en-US" altLang="zh-CN" sz="3600" b="1" dirty="0">
                <a:solidFill>
                  <a:schemeClr val="bg1"/>
                </a:solidFill>
                <a:latin typeface="Arial Black" panose="020B0A04020102020204" pitchFamily="34" charset="0"/>
                <a:ea typeface="微软雅黑" panose="020B0503020204020204" charset="-122"/>
                <a:cs typeface="微软雅黑" panose="020B0503020204020204" charset="-122"/>
              </a:rPr>
              <a:t>RFM</a:t>
            </a:r>
            <a:r>
              <a:rPr lang="zh-CN" altLang="en-US" sz="3600" b="1" dirty="0">
                <a:solidFill>
                  <a:schemeClr val="bg1"/>
                </a:solidFill>
                <a:latin typeface="Arial Black" panose="020B0A04020102020204" pitchFamily="34" charset="0"/>
                <a:ea typeface="微软雅黑" panose="020B0503020204020204" charset="-122"/>
                <a:cs typeface="微软雅黑" panose="020B0503020204020204" charset="-122"/>
              </a:rPr>
              <a:t>模型为用户分层建模</a:t>
            </a:r>
          </a:p>
        </p:txBody>
      </p:sp>
      <p:graphicFrame>
        <p:nvGraphicFramePr>
          <p:cNvPr id="3" name="表格 2">
            <a:extLst>
              <a:ext uri="{FF2B5EF4-FFF2-40B4-BE49-F238E27FC236}">
                <a16:creationId xmlns:a16="http://schemas.microsoft.com/office/drawing/2014/main" id="{DF35E0D2-4A9B-7D7D-D4EE-218F1CDB11CB}"/>
              </a:ext>
            </a:extLst>
          </p:cNvPr>
          <p:cNvGraphicFramePr>
            <a:graphicFrameLocks noGrp="1"/>
          </p:cNvGraphicFramePr>
          <p:nvPr>
            <p:extLst>
              <p:ext uri="{D42A27DB-BD31-4B8C-83A1-F6EECF244321}">
                <p14:modId xmlns:p14="http://schemas.microsoft.com/office/powerpoint/2010/main" val="1947218835"/>
              </p:ext>
            </p:extLst>
          </p:nvPr>
        </p:nvGraphicFramePr>
        <p:xfrm>
          <a:off x="855133" y="1616779"/>
          <a:ext cx="10515600" cy="1432560"/>
        </p:xfrm>
        <a:graphic>
          <a:graphicData uri="http://schemas.openxmlformats.org/drawingml/2006/table">
            <a:tbl>
              <a:tblPr/>
              <a:tblGrid>
                <a:gridCol w="1752600">
                  <a:extLst>
                    <a:ext uri="{9D8B030D-6E8A-4147-A177-3AD203B41FA5}">
                      <a16:colId xmlns:a16="http://schemas.microsoft.com/office/drawing/2014/main" val="3503248978"/>
                    </a:ext>
                  </a:extLst>
                </a:gridCol>
                <a:gridCol w="1752600">
                  <a:extLst>
                    <a:ext uri="{9D8B030D-6E8A-4147-A177-3AD203B41FA5}">
                      <a16:colId xmlns:a16="http://schemas.microsoft.com/office/drawing/2014/main" val="47396361"/>
                    </a:ext>
                  </a:extLst>
                </a:gridCol>
                <a:gridCol w="1752600">
                  <a:extLst>
                    <a:ext uri="{9D8B030D-6E8A-4147-A177-3AD203B41FA5}">
                      <a16:colId xmlns:a16="http://schemas.microsoft.com/office/drawing/2014/main" val="3342910502"/>
                    </a:ext>
                  </a:extLst>
                </a:gridCol>
                <a:gridCol w="1752600">
                  <a:extLst>
                    <a:ext uri="{9D8B030D-6E8A-4147-A177-3AD203B41FA5}">
                      <a16:colId xmlns:a16="http://schemas.microsoft.com/office/drawing/2014/main" val="3303786850"/>
                    </a:ext>
                  </a:extLst>
                </a:gridCol>
                <a:gridCol w="1752600">
                  <a:extLst>
                    <a:ext uri="{9D8B030D-6E8A-4147-A177-3AD203B41FA5}">
                      <a16:colId xmlns:a16="http://schemas.microsoft.com/office/drawing/2014/main" val="3705644765"/>
                    </a:ext>
                  </a:extLst>
                </a:gridCol>
                <a:gridCol w="1752600">
                  <a:extLst>
                    <a:ext uri="{9D8B030D-6E8A-4147-A177-3AD203B41FA5}">
                      <a16:colId xmlns:a16="http://schemas.microsoft.com/office/drawing/2014/main" val="2892677799"/>
                    </a:ext>
                  </a:extLst>
                </a:gridCol>
              </a:tblGrid>
              <a:tr h="0">
                <a:tc>
                  <a:txBody>
                    <a:bodyPr/>
                    <a:lstStyle/>
                    <a:p>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参数</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a:t>
                      </a:r>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分</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a:t>
                      </a:r>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分</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a:t>
                      </a:r>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分</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4</a:t>
                      </a:r>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分</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a:t>
                      </a:r>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分</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554121270"/>
                  </a:ext>
                </a:extLst>
              </a:tr>
              <a:tr h="0">
                <a:tc>
                  <a:txBody>
                    <a:bodyPr/>
                    <a:lstStyle/>
                    <a:p>
                      <a:r>
                        <a:rPr lang="e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R</a:t>
                      </a:r>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单位（天）</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730-【】</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365 - 730</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180 - 365</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90 - 180</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0 - 90</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05927585"/>
                  </a:ext>
                </a:extLst>
              </a:tr>
              <a:tr h="0">
                <a:tc>
                  <a:txBody>
                    <a:bodyPr/>
                    <a:lstStyle/>
                    <a:p>
                      <a:r>
                        <a:rPr lang="e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F</a:t>
                      </a:r>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单位（次）</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0 - 2</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2 - 3</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3 - 4</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4 - 6</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6 -【】</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88980284"/>
                  </a:ext>
                </a:extLst>
              </a:tr>
              <a:tr h="0">
                <a:tc>
                  <a:txBody>
                    <a:bodyPr/>
                    <a:lstStyle/>
                    <a:p>
                      <a:r>
                        <a:rPr lang="e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M</a:t>
                      </a:r>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单位（元）</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0 - 3000</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3000 - 10000</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10000 - 30000</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30000 - 50000</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50000 -【】</a:t>
                      </a:r>
                    </a:p>
                  </a:txBody>
                  <a:tcPr marL="123825" marR="123825"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09286769"/>
                  </a:ext>
                </a:extLst>
              </a:tr>
            </a:tbl>
          </a:graphicData>
        </a:graphic>
      </p:graphicFrame>
      <p:graphicFrame>
        <p:nvGraphicFramePr>
          <p:cNvPr id="4" name="表格 3">
            <a:extLst>
              <a:ext uri="{FF2B5EF4-FFF2-40B4-BE49-F238E27FC236}">
                <a16:creationId xmlns:a16="http://schemas.microsoft.com/office/drawing/2014/main" id="{2BED4893-7882-9DDD-53A4-E026ADD9A9B8}"/>
              </a:ext>
            </a:extLst>
          </p:cNvPr>
          <p:cNvGraphicFramePr>
            <a:graphicFrameLocks noGrp="1"/>
          </p:cNvGraphicFramePr>
          <p:nvPr>
            <p:extLst>
              <p:ext uri="{D42A27DB-BD31-4B8C-83A1-F6EECF244321}">
                <p14:modId xmlns:p14="http://schemas.microsoft.com/office/powerpoint/2010/main" val="413198143"/>
              </p:ext>
            </p:extLst>
          </p:nvPr>
        </p:nvGraphicFramePr>
        <p:xfrm>
          <a:off x="838201" y="3229937"/>
          <a:ext cx="10532532" cy="2954259"/>
        </p:xfrm>
        <a:graphic>
          <a:graphicData uri="http://schemas.openxmlformats.org/drawingml/2006/table">
            <a:tbl>
              <a:tblPr/>
              <a:tblGrid>
                <a:gridCol w="2633133">
                  <a:extLst>
                    <a:ext uri="{9D8B030D-6E8A-4147-A177-3AD203B41FA5}">
                      <a16:colId xmlns:a16="http://schemas.microsoft.com/office/drawing/2014/main" val="4290963928"/>
                    </a:ext>
                  </a:extLst>
                </a:gridCol>
                <a:gridCol w="2633133">
                  <a:extLst>
                    <a:ext uri="{9D8B030D-6E8A-4147-A177-3AD203B41FA5}">
                      <a16:colId xmlns:a16="http://schemas.microsoft.com/office/drawing/2014/main" val="3248536286"/>
                    </a:ext>
                  </a:extLst>
                </a:gridCol>
                <a:gridCol w="2633133">
                  <a:extLst>
                    <a:ext uri="{9D8B030D-6E8A-4147-A177-3AD203B41FA5}">
                      <a16:colId xmlns:a16="http://schemas.microsoft.com/office/drawing/2014/main" val="4229165030"/>
                    </a:ext>
                  </a:extLst>
                </a:gridCol>
                <a:gridCol w="2633133">
                  <a:extLst>
                    <a:ext uri="{9D8B030D-6E8A-4147-A177-3AD203B41FA5}">
                      <a16:colId xmlns:a16="http://schemas.microsoft.com/office/drawing/2014/main" val="1419763739"/>
                    </a:ext>
                  </a:extLst>
                </a:gridCol>
              </a:tblGrid>
              <a:tr h="328251">
                <a:tc>
                  <a:txBody>
                    <a:bodyPr/>
                    <a:lstStyle/>
                    <a:p>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重要价值顾客 </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RFM</a:t>
                      </a:r>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均</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&gt;=3)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重要保持顾客 </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FM</a:t>
                      </a:r>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均</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&gt;=3, </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R&lt;3)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重要发展顾客 </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RM</a:t>
                      </a:r>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均</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&gt;=3, </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F&lt;3)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重要挽留顾客 </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RF</a:t>
                      </a:r>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均</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&lt;3, </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M&gt;=3)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911710092"/>
                  </a:ext>
                </a:extLst>
              </a:tr>
              <a:tr h="328251">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333, 334, 335, 343, 344, 345, 353, 354</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133, 134, 135, 143, 144, 145, 153, 154</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313, 314, 315, 323, 324, 325, 413, 414</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113, 114, 115, 123, 124, 125, 213, 214</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01637495"/>
                  </a:ext>
                </a:extLst>
              </a:tr>
              <a:tr h="328251">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355, 433, 434, 435, 443, 444, 445, 453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155, 233, 234, 235, 243, 244, 245, 253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415, 423, 424, 425, 513, 514, 515, 523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215, 223, 224, 225</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04296080"/>
                  </a:ext>
                </a:extLst>
              </a:tr>
              <a:tr h="328251">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454, 455, 533, 534, 535, 543, 544, 545</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254, 255</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524, 525</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zh-CN" altLang="en-US"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92025949"/>
                  </a:ext>
                </a:extLst>
              </a:tr>
              <a:tr h="328251">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553, 554, 555 </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ltLang="zh-CN" sz="110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zh-CN" altLang="en-US"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20530818"/>
                  </a:ext>
                </a:extLst>
              </a:tr>
              <a:tr h="328251">
                <a:tc>
                  <a:txBody>
                    <a:bodyPr/>
                    <a:lstStyle/>
                    <a:p>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一般价值顾客 </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RFM</a:t>
                      </a:r>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均</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&gt;=3, </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M&lt;3)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一般保持顾客 </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RM</a:t>
                      </a:r>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均</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&lt;3, </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F&gt;=3)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一般发展顾客 </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FM</a:t>
                      </a:r>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均</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&lt;3, </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R&gt;=3)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一般挽留顾客 </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a:t>
                      </a:r>
                      <a:r>
                        <a:rPr lang="e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RFM</a:t>
                      </a:r>
                      <a:r>
                        <a:rPr lang="zh-CN" altLang="en-US"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均</a:t>
                      </a:r>
                      <a:r>
                        <a:rPr lang="en-US" altLang="zh-CN" sz="12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&lt;3)</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124580631"/>
                  </a:ext>
                </a:extLst>
              </a:tr>
              <a:tr h="328251">
                <a:tc>
                  <a:txBody>
                    <a:bodyPr/>
                    <a:lstStyle/>
                    <a:p>
                      <a:r>
                        <a:rPr lang="en-US" altLang="zh-CN" sz="11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331, 332, 341, 342, 351, 352, 431, 432</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131, 132, 141, 142, 151, 152, 231, 232</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311, 312, 321, 322, 411, 412, 421, 422</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111, 112, 121, 122, 211, 212, 221, 222</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18327146"/>
                  </a:ext>
                </a:extLst>
              </a:tr>
              <a:tr h="328251">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441, 442, 451, 452, 531, 532, 541, 542</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241, 242, 251, 252</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511, 512, 521, 522</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zh-CN" altLang="en-US"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93209681"/>
                  </a:ext>
                </a:extLst>
              </a:tr>
              <a:tr h="328251">
                <a:tc>
                  <a:txBody>
                    <a:bodyPr/>
                    <a:lstStyle/>
                    <a:p>
                      <a:r>
                        <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551, 552 </a:t>
                      </a: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ltLang="zh-CN"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zh-CN" altLang="en-US" sz="11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marL="101594" marR="101594" marT="46889" marB="468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06786320"/>
                  </a:ext>
                </a:extLst>
              </a:tr>
            </a:tbl>
          </a:graphicData>
        </a:graphic>
      </p:graphicFrame>
      <p:sp>
        <p:nvSpPr>
          <p:cNvPr id="5" name="Rectangle 1">
            <a:extLst>
              <a:ext uri="{FF2B5EF4-FFF2-40B4-BE49-F238E27FC236}">
                <a16:creationId xmlns:a16="http://schemas.microsoft.com/office/drawing/2014/main" id="{636E478F-62AE-58CB-9DDC-F6BEF2E5A34D}"/>
              </a:ext>
            </a:extLst>
          </p:cNvPr>
          <p:cNvSpPr>
            <a:spLocks noChangeArrowheads="1"/>
          </p:cNvSpPr>
          <p:nvPr/>
        </p:nvSpPr>
        <p:spPr bwMode="auto">
          <a:xfrm>
            <a:off x="1782763" y="147388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bg1"/>
                </a:solidFill>
                <a:effectLst/>
                <a:latin typeface="Arial" panose="020B0604020202020204" pitchFamily="34" charset="0"/>
              </a:rPr>
            </a:br>
            <a:endParaRPr kumimoji="0" lang="zh-CN" altLang="zh-CN" sz="1800" b="0" i="0" u="none" strike="noStrike" cap="none" normalizeH="0" baseline="0">
              <a:ln>
                <a:noFill/>
              </a:ln>
              <a:solidFill>
                <a:schemeClr val="bg1"/>
              </a:solidFill>
              <a:effectLst/>
              <a:latin typeface="Arial" panose="020B0604020202020204" pitchFamily="34" charset="0"/>
            </a:endParaRPr>
          </a:p>
        </p:txBody>
      </p:sp>
      <p:sp>
        <p:nvSpPr>
          <p:cNvPr id="6" name="文本框 5">
            <a:extLst>
              <a:ext uri="{FF2B5EF4-FFF2-40B4-BE49-F238E27FC236}">
                <a16:creationId xmlns:a16="http://schemas.microsoft.com/office/drawing/2014/main" id="{C12EE5D7-E27D-5615-C017-0AAC7DE58AF3}"/>
              </a:ext>
            </a:extLst>
          </p:cNvPr>
          <p:cNvSpPr txBox="1"/>
          <p:nvPr>
            <p:custDataLst>
              <p:tags r:id="rId2"/>
            </p:custDataLst>
          </p:nvPr>
        </p:nvSpPr>
        <p:spPr>
          <a:xfrm>
            <a:off x="855133" y="1218191"/>
            <a:ext cx="10515600" cy="338554"/>
          </a:xfrm>
          <a:prstGeom prst="rect">
            <a:avLst/>
          </a:prstGeom>
          <a:noFill/>
        </p:spPr>
        <p:txBody>
          <a:bodyPr wrap="square" rtlCol="0">
            <a:spAutoFit/>
          </a:bodyPr>
          <a:lstStyle/>
          <a:p>
            <a:r>
              <a:rPr lang="zh-CN" altLang="en-US" sz="1600" b="1" dirty="0">
                <a:solidFill>
                  <a:schemeClr val="bg1"/>
                </a:solidFill>
                <a:latin typeface="Arial Black" panose="020B0A04020102020204" pitchFamily="34" charset="0"/>
                <a:ea typeface="Songti SC Black" panose="02010600040101010101" pitchFamily="2" charset="-122"/>
                <a:cs typeface="微软雅黑" panose="020B0503020204020204" charset="-122"/>
              </a:rPr>
              <a:t>参数配置：</a:t>
            </a:r>
            <a:r>
              <a:rPr lang="en-US" altLang="zh-CN" sz="1600" b="1" dirty="0">
                <a:solidFill>
                  <a:schemeClr val="bg1"/>
                </a:solidFill>
                <a:latin typeface="Arial Black" panose="020B0A04020102020204" pitchFamily="34" charset="0"/>
                <a:ea typeface="Songti SC Black" panose="02010600040101010101" pitchFamily="2" charset="-122"/>
                <a:cs typeface="微软雅黑" panose="020B0503020204020204" charset="-122"/>
              </a:rPr>
              <a:t>1️⃣【】</a:t>
            </a:r>
            <a:r>
              <a:rPr lang="zh-CN" altLang="en-US" sz="1600" b="1" dirty="0">
                <a:solidFill>
                  <a:schemeClr val="bg1"/>
                </a:solidFill>
                <a:latin typeface="Arial Black" panose="020B0A04020102020204" pitchFamily="34" charset="0"/>
                <a:ea typeface="Songti SC Black" panose="02010600040101010101" pitchFamily="2" charset="-122"/>
                <a:cs typeface="微软雅黑" panose="020B0503020204020204" charset="-122"/>
              </a:rPr>
              <a:t>为自定义；</a:t>
            </a:r>
            <a:r>
              <a:rPr lang="en-US" altLang="zh-CN" sz="1600" b="1" dirty="0">
                <a:solidFill>
                  <a:schemeClr val="bg1"/>
                </a:solidFill>
                <a:latin typeface="Arial Black" panose="020B0A04020102020204" pitchFamily="34" charset="0"/>
                <a:ea typeface="Songti SC Black" panose="02010600040101010101" pitchFamily="2" charset="-122"/>
                <a:cs typeface="微软雅黑" panose="020B0503020204020204" charset="-122"/>
              </a:rPr>
              <a:t>2️⃣RFM</a:t>
            </a:r>
            <a:r>
              <a:rPr lang="zh-CN" altLang="en-US" sz="1600" b="1" dirty="0">
                <a:solidFill>
                  <a:schemeClr val="bg1"/>
                </a:solidFill>
                <a:latin typeface="Arial Black" panose="020B0A04020102020204" pitchFamily="34" charset="0"/>
                <a:ea typeface="Songti SC Black" panose="02010600040101010101" pitchFamily="2" charset="-122"/>
                <a:cs typeface="微软雅黑" panose="020B0503020204020204" charset="-122"/>
              </a:rPr>
              <a:t>将根据定义判断顾客得分，符合模型标签得分会被标注对应标签。</a:t>
            </a:r>
          </a:p>
        </p:txBody>
      </p:sp>
    </p:spTree>
    <p:extLst>
      <p:ext uri="{BB962C8B-B14F-4D97-AF65-F5344CB8AC3E}">
        <p14:creationId xmlns:p14="http://schemas.microsoft.com/office/powerpoint/2010/main" val="281298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284064A-683D-7A58-0545-0A5A60BD784B}"/>
              </a:ext>
            </a:extLst>
          </p:cNvPr>
          <p:cNvSpPr txBox="1"/>
          <p:nvPr>
            <p:custDataLst>
              <p:tags r:id="rId1"/>
            </p:custDataLst>
          </p:nvPr>
        </p:nvSpPr>
        <p:spPr>
          <a:xfrm>
            <a:off x="1431925" y="474413"/>
            <a:ext cx="9328150"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用户数据驱动</a:t>
            </a:r>
          </a:p>
        </p:txBody>
      </p:sp>
      <p:graphicFrame>
        <p:nvGraphicFramePr>
          <p:cNvPr id="4" name="表格 3">
            <a:extLst>
              <a:ext uri="{FF2B5EF4-FFF2-40B4-BE49-F238E27FC236}">
                <a16:creationId xmlns:a16="http://schemas.microsoft.com/office/drawing/2014/main" id="{F903DBA6-7F49-96B1-972A-4D586D3E3598}"/>
              </a:ext>
            </a:extLst>
          </p:cNvPr>
          <p:cNvGraphicFramePr>
            <a:graphicFrameLocks noGrp="1"/>
          </p:cNvGraphicFramePr>
          <p:nvPr>
            <p:extLst>
              <p:ext uri="{D42A27DB-BD31-4B8C-83A1-F6EECF244321}">
                <p14:modId xmlns:p14="http://schemas.microsoft.com/office/powerpoint/2010/main" val="3998698630"/>
              </p:ext>
            </p:extLst>
          </p:nvPr>
        </p:nvGraphicFramePr>
        <p:xfrm>
          <a:off x="269958" y="1546713"/>
          <a:ext cx="3563094" cy="4208800"/>
        </p:xfrm>
        <a:graphic>
          <a:graphicData uri="http://schemas.openxmlformats.org/drawingml/2006/table">
            <a:tbl>
              <a:tblPr/>
              <a:tblGrid>
                <a:gridCol w="1573699">
                  <a:extLst>
                    <a:ext uri="{9D8B030D-6E8A-4147-A177-3AD203B41FA5}">
                      <a16:colId xmlns:a16="http://schemas.microsoft.com/office/drawing/2014/main" val="2201839889"/>
                    </a:ext>
                  </a:extLst>
                </a:gridCol>
                <a:gridCol w="954097">
                  <a:extLst>
                    <a:ext uri="{9D8B030D-6E8A-4147-A177-3AD203B41FA5}">
                      <a16:colId xmlns:a16="http://schemas.microsoft.com/office/drawing/2014/main" val="3909239615"/>
                    </a:ext>
                  </a:extLst>
                </a:gridCol>
                <a:gridCol w="1035298">
                  <a:extLst>
                    <a:ext uri="{9D8B030D-6E8A-4147-A177-3AD203B41FA5}">
                      <a16:colId xmlns:a16="http://schemas.microsoft.com/office/drawing/2014/main" val="92167036"/>
                    </a:ext>
                  </a:extLst>
                </a:gridCol>
              </a:tblGrid>
              <a:tr h="420880">
                <a:tc>
                  <a:txBody>
                    <a:bodyPr/>
                    <a:lstStyle/>
                    <a:p>
                      <a:pPr algn="l"/>
                      <a:r>
                        <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模型标签</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计数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百分比</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225008998"/>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重要价值顾客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428229"/>
                  </a:ext>
                </a:extLst>
              </a:tr>
              <a:tr h="420880">
                <a:tc>
                  <a:txBody>
                    <a:bodyPr/>
                    <a:lstStyle/>
                    <a:p>
                      <a:pPr algn="l"/>
                      <a:r>
                        <a:rPr lang="zh-CN" altLang="en-US"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重要保持顾客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6.16%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132475"/>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重要发展顾客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423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8.46%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746942"/>
                  </a:ext>
                </a:extLst>
              </a:tr>
              <a:tr h="420880">
                <a:tc>
                  <a:txBody>
                    <a:bodyPr/>
                    <a:lstStyle/>
                    <a:p>
                      <a:pPr algn="l"/>
                      <a:r>
                        <a:rPr lang="zh-CN" altLang="en-US"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重要挽留顾客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262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186220"/>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一般价值顾客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592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11.84%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6721614"/>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一般保持顾客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20.50%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539556"/>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一般发展顾客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1186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23.72%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459028"/>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一般挽留顾客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20.34%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687267"/>
                  </a:ext>
                </a:extLst>
              </a:tr>
              <a:tr h="420880">
                <a:tc>
                  <a:txBody>
                    <a:bodyPr/>
                    <a:lstStyle/>
                    <a:p>
                      <a:pPr algn="l"/>
                      <a:r>
                        <a:rPr lang="zh-CN" altLang="en-US"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总计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436053"/>
                  </a:ext>
                </a:extLst>
              </a:tr>
            </a:tbl>
          </a:graphicData>
        </a:graphic>
      </p:graphicFrame>
      <p:pic>
        <p:nvPicPr>
          <p:cNvPr id="7" name="图片 6">
            <a:extLst>
              <a:ext uri="{FF2B5EF4-FFF2-40B4-BE49-F238E27FC236}">
                <a16:creationId xmlns:a16="http://schemas.microsoft.com/office/drawing/2014/main" id="{4A97B3C3-8734-5446-8B46-7A344EF58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812" y="1546713"/>
            <a:ext cx="4055220" cy="3051697"/>
          </a:xfrm>
          <a:prstGeom prst="rect">
            <a:avLst/>
          </a:prstGeom>
        </p:spPr>
      </p:pic>
      <p:pic>
        <p:nvPicPr>
          <p:cNvPr id="10" name="图片 9">
            <a:extLst>
              <a:ext uri="{FF2B5EF4-FFF2-40B4-BE49-F238E27FC236}">
                <a16:creationId xmlns:a16="http://schemas.microsoft.com/office/drawing/2014/main" id="{9C844587-759D-96C6-BD56-30C608018C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792" y="1546712"/>
            <a:ext cx="4101743" cy="3051697"/>
          </a:xfrm>
          <a:prstGeom prst="rect">
            <a:avLst/>
          </a:prstGeom>
        </p:spPr>
      </p:pic>
    </p:spTree>
    <p:extLst>
      <p:ext uri="{BB962C8B-B14F-4D97-AF65-F5344CB8AC3E}">
        <p14:creationId xmlns:p14="http://schemas.microsoft.com/office/powerpoint/2010/main" val="409667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EED87-AE87-ED61-6B58-7F9F73C8CDA9}"/>
            </a:ext>
          </a:extLst>
        </p:cNvPr>
        <p:cNvGrpSpPr/>
        <p:nvPr/>
      </p:nvGrpSpPr>
      <p:grpSpPr>
        <a:xfrm>
          <a:off x="0" y="0"/>
          <a:ext cx="0" cy="0"/>
          <a:chOff x="0" y="0"/>
          <a:chExt cx="0" cy="0"/>
        </a:xfrm>
      </p:grpSpPr>
      <p:sp>
        <p:nvSpPr>
          <p:cNvPr id="22" name="环形箭头 21">
            <a:extLst>
              <a:ext uri="{FF2B5EF4-FFF2-40B4-BE49-F238E27FC236}">
                <a16:creationId xmlns:a16="http://schemas.microsoft.com/office/drawing/2014/main" id="{96C81002-B663-4241-C05B-E8403F0C66D2}"/>
              </a:ext>
            </a:extLst>
          </p:cNvPr>
          <p:cNvSpPr/>
          <p:nvPr/>
        </p:nvSpPr>
        <p:spPr>
          <a:xfrm>
            <a:off x="3390799" y="1170748"/>
            <a:ext cx="5410400" cy="5410400"/>
          </a:xfrm>
          <a:prstGeom prst="circularArrow">
            <a:avLst>
              <a:gd name="adj1" fmla="val 5274"/>
              <a:gd name="adj2" fmla="val 312630"/>
              <a:gd name="adj3" fmla="val 14229145"/>
              <a:gd name="adj4" fmla="val 17126425"/>
              <a:gd name="adj5" fmla="val 547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3" name="任意形状 22">
            <a:extLst>
              <a:ext uri="{FF2B5EF4-FFF2-40B4-BE49-F238E27FC236}">
                <a16:creationId xmlns:a16="http://schemas.microsoft.com/office/drawing/2014/main" id="{B365D980-0E86-49CE-D39D-E2F15354602B}"/>
              </a:ext>
            </a:extLst>
          </p:cNvPr>
          <p:cNvSpPr/>
          <p:nvPr/>
        </p:nvSpPr>
        <p:spPr>
          <a:xfrm>
            <a:off x="5068093" y="1177359"/>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机构健康成长</a:t>
            </a:r>
          </a:p>
        </p:txBody>
      </p:sp>
      <p:sp>
        <p:nvSpPr>
          <p:cNvPr id="24" name="任意形状 23">
            <a:extLst>
              <a:ext uri="{FF2B5EF4-FFF2-40B4-BE49-F238E27FC236}">
                <a16:creationId xmlns:a16="http://schemas.microsoft.com/office/drawing/2014/main" id="{8A518AF5-4B9F-11AF-12A2-4D31C19CDFB9}"/>
              </a:ext>
            </a:extLst>
          </p:cNvPr>
          <p:cNvSpPr/>
          <p:nvPr/>
        </p:nvSpPr>
        <p:spPr>
          <a:xfrm>
            <a:off x="6968922" y="2274804"/>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用户数据驱动</a:t>
            </a:r>
          </a:p>
        </p:txBody>
      </p:sp>
      <p:sp>
        <p:nvSpPr>
          <p:cNvPr id="25" name="任意形状 24">
            <a:extLst>
              <a:ext uri="{FF2B5EF4-FFF2-40B4-BE49-F238E27FC236}">
                <a16:creationId xmlns:a16="http://schemas.microsoft.com/office/drawing/2014/main" id="{1B3319FB-848E-72E8-BDDD-5E191A545D05}"/>
              </a:ext>
            </a:extLst>
          </p:cNvPr>
          <p:cNvSpPr/>
          <p:nvPr/>
        </p:nvSpPr>
        <p:spPr>
          <a:xfrm>
            <a:off x="6968922" y="4469692"/>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团队科学决策</a:t>
            </a:r>
          </a:p>
        </p:txBody>
      </p:sp>
      <p:sp>
        <p:nvSpPr>
          <p:cNvPr id="26" name="任意形状 25">
            <a:extLst>
              <a:ext uri="{FF2B5EF4-FFF2-40B4-BE49-F238E27FC236}">
                <a16:creationId xmlns:a16="http://schemas.microsoft.com/office/drawing/2014/main" id="{3A371C3C-766C-A84C-1F36-855D8E72D9CA}"/>
              </a:ext>
            </a:extLst>
          </p:cNvPr>
          <p:cNvSpPr/>
          <p:nvPr/>
        </p:nvSpPr>
        <p:spPr>
          <a:xfrm>
            <a:off x="5068093" y="5567136"/>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稀缺资源倾斜</a:t>
            </a:r>
          </a:p>
        </p:txBody>
      </p:sp>
      <p:sp>
        <p:nvSpPr>
          <p:cNvPr id="27" name="任意形状 26">
            <a:extLst>
              <a:ext uri="{FF2B5EF4-FFF2-40B4-BE49-F238E27FC236}">
                <a16:creationId xmlns:a16="http://schemas.microsoft.com/office/drawing/2014/main" id="{DF60D464-93D7-23FA-6BFE-9DB59DF58E72}"/>
              </a:ext>
            </a:extLst>
          </p:cNvPr>
          <p:cNvSpPr/>
          <p:nvPr/>
        </p:nvSpPr>
        <p:spPr>
          <a:xfrm>
            <a:off x="3167264" y="4469692"/>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a:solidFill>
            <a:schemeClr val="bg1">
              <a:lumMod val="9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用户独特体验</a:t>
            </a:r>
          </a:p>
        </p:txBody>
      </p:sp>
      <p:sp>
        <p:nvSpPr>
          <p:cNvPr id="28" name="任意形状 27">
            <a:extLst>
              <a:ext uri="{FF2B5EF4-FFF2-40B4-BE49-F238E27FC236}">
                <a16:creationId xmlns:a16="http://schemas.microsoft.com/office/drawing/2014/main" id="{5554495C-76BC-760A-9F14-3B9021949233}"/>
              </a:ext>
            </a:extLst>
          </p:cNvPr>
          <p:cNvSpPr/>
          <p:nvPr/>
        </p:nvSpPr>
        <p:spPr>
          <a:xfrm>
            <a:off x="3167264" y="2274804"/>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创价值共同体</a:t>
            </a:r>
          </a:p>
        </p:txBody>
      </p:sp>
      <p:sp>
        <p:nvSpPr>
          <p:cNvPr id="31" name="文本框 30">
            <a:extLst>
              <a:ext uri="{FF2B5EF4-FFF2-40B4-BE49-F238E27FC236}">
                <a16:creationId xmlns:a16="http://schemas.microsoft.com/office/drawing/2014/main" id="{55C62600-337C-7C83-1451-4FD09A39545D}"/>
              </a:ext>
            </a:extLst>
          </p:cNvPr>
          <p:cNvSpPr txBox="1"/>
          <p:nvPr/>
        </p:nvSpPr>
        <p:spPr>
          <a:xfrm>
            <a:off x="1706489" y="456049"/>
            <a:ext cx="8785860" cy="645160"/>
          </a:xfrm>
          <a:prstGeom prst="rect">
            <a:avLst/>
          </a:prstGeom>
          <a:noFill/>
        </p:spPr>
        <p:txBody>
          <a:bodyPr wrap="square" rtlCol="0">
            <a:spAutoFit/>
          </a:bodyPr>
          <a:lstStyle/>
          <a:p>
            <a:pPr algn="ctr"/>
            <a:r>
              <a:rPr lang="zh-CN" altLang="en-US" sz="3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构建专属你的</a:t>
            </a:r>
            <a:r>
              <a:rPr lang="zh-CN" altLang="en-US" sz="3600" b="1" i="1" dirty="0">
                <a:solidFill>
                  <a:srgbClr val="FFFF00"/>
                </a:solidFill>
                <a:latin typeface="Songti SC Black" panose="02010600040101010101" pitchFamily="2" charset="-122"/>
                <a:ea typeface="Songti SC Black" panose="02010600040101010101" pitchFamily="2" charset="-122"/>
                <a:cs typeface="Arial Black" panose="020B0604020202020204" pitchFamily="34" charset="0"/>
              </a:rPr>
              <a:t>“</a:t>
            </a:r>
            <a:r>
              <a:rPr lang="zh-CN" altLang="en-US" sz="3600" b="1" i="1" dirty="0">
                <a:solidFill>
                  <a:srgbClr val="FFFF00"/>
                </a:solidFill>
                <a:latin typeface="Arial Black" panose="020B0604020202020204" pitchFamily="34" charset="0"/>
                <a:ea typeface="Microsoft YaHei" panose="020B0503020204020204" pitchFamily="34" charset="-122"/>
                <a:cs typeface="Arial Black" panose="020B0604020202020204" pitchFamily="34" charset="0"/>
              </a:rPr>
              <a:t>增长飞轮</a:t>
            </a:r>
            <a:r>
              <a:rPr lang="zh-CN" altLang="en-US" sz="3600" b="1" i="1" dirty="0">
                <a:solidFill>
                  <a:srgbClr val="FFFF00"/>
                </a:solidFill>
                <a:latin typeface="SONGTI SC BLACK" panose="02010600040101010101" pitchFamily="2" charset="-122"/>
                <a:ea typeface="SONGTI SC BLACK" panose="02010600040101010101" pitchFamily="2" charset="-122"/>
                <a:cs typeface="Arial Black" panose="020B0604020202020204" pitchFamily="34" charset="0"/>
              </a:rPr>
              <a:t>”</a:t>
            </a:r>
          </a:p>
        </p:txBody>
      </p:sp>
    </p:spTree>
    <p:extLst>
      <p:ext uri="{BB962C8B-B14F-4D97-AF65-F5344CB8AC3E}">
        <p14:creationId xmlns:p14="http://schemas.microsoft.com/office/powerpoint/2010/main" val="301688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9424DAD-E9ED-9168-66C6-8FDB5A79C706}"/>
              </a:ext>
            </a:extLst>
          </p:cNvPr>
          <p:cNvSpPr txBox="1"/>
          <p:nvPr/>
        </p:nvSpPr>
        <p:spPr>
          <a:xfrm>
            <a:off x="756374" y="1449234"/>
            <a:ext cx="11226360" cy="4400371"/>
          </a:xfrm>
          <a:prstGeom prst="rect">
            <a:avLst/>
          </a:prstGeom>
        </p:spPr>
        <p:txBody>
          <a:bodyPr>
            <a:noAutofit/>
          </a:bodyPr>
          <a:lstStyle/>
          <a:p>
            <a:pPr marL="342900" indent="-342900">
              <a:lnSpc>
                <a:spcPct val="200000"/>
              </a:lnSpc>
              <a:buFont typeface="+mj-lt"/>
              <a:buAutoNum type="arabicPeriod"/>
            </a:pP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A</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机构的</a:t>
            </a:r>
            <a:r>
              <a:rPr lang="zh-CN" altLang="en-US" sz="2800" b="1" dirty="0">
                <a:solidFill>
                  <a:srgbClr val="FFC000"/>
                </a:solidFill>
                <a:latin typeface="Arial Black" panose="020B0604020202020204" pitchFamily="34" charset="0"/>
                <a:ea typeface="Microsoft YaHei" panose="020B0503020204020204" pitchFamily="34" charset="-122"/>
                <a:cs typeface="Arial Black" panose="020B0604020202020204" pitchFamily="34" charset="0"/>
              </a:rPr>
              <a:t>新客</a:t>
            </a:r>
            <a:r>
              <a:rPr lang="en-US" altLang="zh-CN" sz="2800" b="1" dirty="0">
                <a:solidFill>
                  <a:srgbClr val="FFC000"/>
                </a:solidFill>
                <a:latin typeface="Arial Black" panose="020B0604020202020204" pitchFamily="34" charset="0"/>
                <a:ea typeface="Microsoft YaHei" panose="020B0503020204020204" pitchFamily="34" charset="-122"/>
                <a:cs typeface="Arial Black" panose="020B0604020202020204" pitchFamily="34" charset="0"/>
              </a:rPr>
              <a:t>30</a:t>
            </a:r>
            <a:r>
              <a:rPr lang="zh-CN" altLang="en-US" sz="2800" b="1" dirty="0">
                <a:solidFill>
                  <a:srgbClr val="FFC000"/>
                </a:solidFill>
                <a:latin typeface="Arial Black" panose="020B0604020202020204" pitchFamily="34" charset="0"/>
                <a:ea typeface="Microsoft YaHei" panose="020B0503020204020204" pitchFamily="34" charset="-122"/>
                <a:cs typeface="Arial Black" panose="020B0604020202020204" pitchFamily="34" charset="0"/>
              </a:rPr>
              <a:t>天复购率</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从</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X%</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提升至</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Y%</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，客单价增长了</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N%</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a:t>
            </a:r>
            <a:endPar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p>
            <a:pPr marL="342900" indent="-342900">
              <a:lnSpc>
                <a:spcPct val="200000"/>
              </a:lnSpc>
              <a:buFont typeface="+mj-lt"/>
              <a:buAutoNum type="arabicPeriod"/>
            </a:pP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B</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机构的</a:t>
            </a:r>
            <a:r>
              <a:rPr lang="zh-CN" altLang="en-US" sz="2800" b="1" dirty="0">
                <a:solidFill>
                  <a:srgbClr val="FFC000"/>
                </a:solidFill>
                <a:latin typeface="Arial Black" panose="020B0604020202020204" pitchFamily="34" charset="0"/>
                <a:ea typeface="Microsoft YaHei" panose="020B0503020204020204" pitchFamily="34" charset="-122"/>
                <a:cs typeface="Arial Black" panose="020B0604020202020204" pitchFamily="34" charset="0"/>
              </a:rPr>
              <a:t>老客户转介绍率</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达到</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X%</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，比一年前提升了</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Y</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个百分点。</a:t>
            </a:r>
            <a:endPar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p>
            <a:pPr marL="342900" indent="-342900">
              <a:lnSpc>
                <a:spcPct val="200000"/>
              </a:lnSpc>
              <a:buFont typeface="+mj-lt"/>
              <a:buAutoNum type="arabicPeriod"/>
            </a:pP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C</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机构的</a:t>
            </a:r>
            <a:r>
              <a:rPr lang="zh-CN" altLang="en-US" sz="2800" b="1" dirty="0">
                <a:solidFill>
                  <a:srgbClr val="FFC000"/>
                </a:solidFill>
                <a:latin typeface="Arial Black" panose="020B0604020202020204" pitchFamily="34" charset="0"/>
                <a:ea typeface="Microsoft YaHei" panose="020B0503020204020204" pitchFamily="34" charset="-122"/>
                <a:cs typeface="Arial Black" panose="020B0604020202020204" pitchFamily="34" charset="0"/>
              </a:rPr>
              <a:t>新品首年收入贡献</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从</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X%</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提升至</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Y%</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a:t>
            </a:r>
            <a:endPar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p>
            <a:pPr marL="342900" indent="-342900">
              <a:lnSpc>
                <a:spcPct val="200000"/>
              </a:lnSpc>
              <a:buFont typeface="+mj-lt"/>
              <a:buAutoNum type="arabicPeriod"/>
            </a:pP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D</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机构的</a:t>
            </a:r>
            <a:r>
              <a:rPr lang="en-US" altLang="zh-CN" sz="2800" b="1" dirty="0">
                <a:solidFill>
                  <a:srgbClr val="FFC000"/>
                </a:solidFill>
                <a:latin typeface="Arial Black" panose="020B0604020202020204" pitchFamily="34" charset="0"/>
                <a:ea typeface="Microsoft YaHei" panose="020B0503020204020204" pitchFamily="34" charset="-122"/>
                <a:cs typeface="Arial Black" panose="020B0604020202020204" pitchFamily="34" charset="0"/>
              </a:rPr>
              <a:t>VIP</a:t>
            </a:r>
            <a:r>
              <a:rPr lang="zh-CN" altLang="en-US" sz="2800" b="1" dirty="0">
                <a:solidFill>
                  <a:srgbClr val="FFC000"/>
                </a:solidFill>
                <a:latin typeface="Arial Black" panose="020B0604020202020204" pitchFamily="34" charset="0"/>
                <a:ea typeface="Microsoft YaHei" panose="020B0503020204020204" pitchFamily="34" charset="-122"/>
                <a:cs typeface="Arial Black" panose="020B0604020202020204" pitchFamily="34" charset="0"/>
              </a:rPr>
              <a:t>客户保留率</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从</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1</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年前的</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X%</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提升至</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Y%</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a:t>
            </a:r>
            <a:endPar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p>
            <a:pPr marL="342900" indent="-342900">
              <a:lnSpc>
                <a:spcPct val="200000"/>
              </a:lnSpc>
              <a:buFont typeface="+mj-lt"/>
              <a:buAutoNum type="arabicPeriod"/>
            </a:pP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E</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机构的</a:t>
            </a:r>
            <a:r>
              <a:rPr lang="zh-CN" altLang="en-US" sz="2800" b="1" dirty="0">
                <a:solidFill>
                  <a:srgbClr val="FFC000"/>
                </a:solidFill>
                <a:latin typeface="Arial Black" panose="020B0604020202020204" pitchFamily="34" charset="0"/>
                <a:ea typeface="Microsoft YaHei" panose="020B0503020204020204" pitchFamily="34" charset="-122"/>
                <a:cs typeface="Arial Black" panose="020B0604020202020204" pitchFamily="34" charset="0"/>
              </a:rPr>
              <a:t>客户全生命周期价值（</a:t>
            </a:r>
            <a:r>
              <a:rPr lang="en-US" altLang="zh-CN" sz="2800" b="1" dirty="0">
                <a:solidFill>
                  <a:srgbClr val="FFC000"/>
                </a:solidFill>
                <a:latin typeface="Arial Black" panose="020B0604020202020204" pitchFamily="34" charset="0"/>
                <a:ea typeface="Microsoft YaHei" panose="020B0503020204020204" pitchFamily="34" charset="-122"/>
                <a:cs typeface="Arial Black" panose="020B0604020202020204" pitchFamily="34" charset="0"/>
              </a:rPr>
              <a:t>CLTV</a:t>
            </a:r>
            <a:r>
              <a:rPr lang="zh-CN" altLang="en-US" sz="2800" b="1" dirty="0">
                <a:solidFill>
                  <a:srgbClr val="FFC000"/>
                </a:solidFill>
                <a:latin typeface="Arial Black" panose="020B0604020202020204" pitchFamily="34" charset="0"/>
                <a:ea typeface="Microsoft YaHei" panose="020B0503020204020204" pitchFamily="34" charset="-122"/>
                <a:cs typeface="Arial Black" panose="020B0604020202020204" pitchFamily="34" charset="0"/>
              </a:rPr>
              <a:t>）</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年增长达到</a:t>
            </a:r>
            <a:r>
              <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X%</a:t>
            </a: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a:t>
            </a:r>
            <a:endPar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3" name="文本框 2">
            <a:extLst>
              <a:ext uri="{FF2B5EF4-FFF2-40B4-BE49-F238E27FC236}">
                <a16:creationId xmlns:a16="http://schemas.microsoft.com/office/drawing/2014/main" id="{E6BA1FED-5CA6-25BF-6C26-59E7E6221571}"/>
              </a:ext>
            </a:extLst>
          </p:cNvPr>
          <p:cNvSpPr txBox="1"/>
          <p:nvPr/>
        </p:nvSpPr>
        <p:spPr>
          <a:xfrm>
            <a:off x="1721235" y="468630"/>
            <a:ext cx="8785860" cy="646331"/>
          </a:xfrm>
          <a:prstGeom prst="rect">
            <a:avLst/>
          </a:prstGeom>
          <a:noFill/>
        </p:spPr>
        <p:txBody>
          <a:bodyPr wrap="square" rtlCol="0">
            <a:spAutoFit/>
          </a:bodyPr>
          <a:lstStyle/>
          <a:p>
            <a:pPr algn="ctr"/>
            <a:r>
              <a:rPr lang="zh-CN" altLang="en-US" sz="3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年中了，你紧盯的关键指标干得怎么样？</a:t>
            </a:r>
          </a:p>
        </p:txBody>
      </p:sp>
    </p:spTree>
    <p:extLst>
      <p:ext uri="{BB962C8B-B14F-4D97-AF65-F5344CB8AC3E}">
        <p14:creationId xmlns:p14="http://schemas.microsoft.com/office/powerpoint/2010/main" val="45428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5562E52-4DA6-D0DF-BAAB-5E9FBDAC6E13}"/>
              </a:ext>
            </a:extLst>
          </p:cNvPr>
          <p:cNvSpPr txBox="1"/>
          <p:nvPr>
            <p:custDataLst>
              <p:tags r:id="rId1"/>
            </p:custDataLst>
          </p:nvPr>
        </p:nvSpPr>
        <p:spPr>
          <a:xfrm>
            <a:off x="1431925" y="474413"/>
            <a:ext cx="9328150"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基于数据，群策群力</a:t>
            </a:r>
          </a:p>
        </p:txBody>
      </p:sp>
      <p:sp>
        <p:nvSpPr>
          <p:cNvPr id="3" name="文本框 2">
            <a:extLst>
              <a:ext uri="{FF2B5EF4-FFF2-40B4-BE49-F238E27FC236}">
                <a16:creationId xmlns:a16="http://schemas.microsoft.com/office/drawing/2014/main" id="{BAB344F6-77B3-EEE6-35C4-0DA29699D5A5}"/>
              </a:ext>
            </a:extLst>
          </p:cNvPr>
          <p:cNvSpPr txBox="1"/>
          <p:nvPr/>
        </p:nvSpPr>
        <p:spPr>
          <a:xfrm>
            <a:off x="1371595" y="1495165"/>
            <a:ext cx="10101267" cy="3823097"/>
          </a:xfrm>
          <a:prstGeom prst="rect">
            <a:avLst/>
          </a:prstGeom>
        </p:spPr>
        <p:txBody>
          <a:bodyPr>
            <a:noAutofit/>
          </a:bodyPr>
          <a:lstStyle/>
          <a:p>
            <a:pPr marL="342900" indent="-342900">
              <a:lnSpc>
                <a:spcPct val="200000"/>
              </a:lnSpc>
              <a:buFont typeface="+mj-lt"/>
              <a:buAutoNum type="arabicPeriod"/>
            </a:pP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从数据看，我们这三年哪做的好？需要继续坚持做？</a:t>
            </a:r>
            <a:endPar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p>
            <a:pPr marL="342900" indent="-342900">
              <a:lnSpc>
                <a:spcPct val="200000"/>
              </a:lnSpc>
              <a:buFont typeface="+mj-lt"/>
              <a:buAutoNum type="arabicPeriod"/>
            </a:pP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数据揭示了我们存在什么问题？这需要我们立即着手整改？</a:t>
            </a:r>
            <a:endPar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p>
            <a:pPr marL="342900" indent="-342900">
              <a:lnSpc>
                <a:spcPct val="200000"/>
              </a:lnSpc>
              <a:buFont typeface="+mj-lt"/>
              <a:buAutoNum type="arabicPeriod"/>
            </a:pP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我们下半年的经营策略、要打赢的胜仗是什么？</a:t>
            </a:r>
            <a:endPar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p>
            <a:pPr marL="342900" indent="-342900">
              <a:lnSpc>
                <a:spcPct val="200000"/>
              </a:lnSpc>
              <a:buFont typeface="+mj-lt"/>
              <a:buAutoNum type="arabicPeriod"/>
            </a:pPr>
            <a:r>
              <a:rPr lang="zh-CN" altLang="en-US"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长远看，我们要高质量的活着，我们的经营方针是什么？</a:t>
            </a:r>
            <a:endParaRPr lang="en-US" altLang="zh-CN" sz="28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p:txBody>
      </p:sp>
    </p:spTree>
    <p:extLst>
      <p:ext uri="{BB962C8B-B14F-4D97-AF65-F5344CB8AC3E}">
        <p14:creationId xmlns:p14="http://schemas.microsoft.com/office/powerpoint/2010/main" val="417833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C19B1-F71E-66B9-BF96-77AFD3B13933}"/>
            </a:ext>
          </a:extLst>
        </p:cNvPr>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F1D279E6-B99D-9E89-C529-ED7234227C72}"/>
              </a:ext>
            </a:extLst>
          </p:cNvPr>
          <p:cNvGraphicFramePr>
            <a:graphicFrameLocks noGrp="1"/>
          </p:cNvGraphicFramePr>
          <p:nvPr>
            <p:extLst>
              <p:ext uri="{D42A27DB-BD31-4B8C-83A1-F6EECF244321}">
                <p14:modId xmlns:p14="http://schemas.microsoft.com/office/powerpoint/2010/main" val="3530488065"/>
              </p:ext>
            </p:extLst>
          </p:nvPr>
        </p:nvGraphicFramePr>
        <p:xfrm>
          <a:off x="269958" y="1241914"/>
          <a:ext cx="3563094" cy="4208800"/>
        </p:xfrm>
        <a:graphic>
          <a:graphicData uri="http://schemas.openxmlformats.org/drawingml/2006/table">
            <a:tbl>
              <a:tblPr/>
              <a:tblGrid>
                <a:gridCol w="1573699">
                  <a:extLst>
                    <a:ext uri="{9D8B030D-6E8A-4147-A177-3AD203B41FA5}">
                      <a16:colId xmlns:a16="http://schemas.microsoft.com/office/drawing/2014/main" val="2201839889"/>
                    </a:ext>
                  </a:extLst>
                </a:gridCol>
                <a:gridCol w="954097">
                  <a:extLst>
                    <a:ext uri="{9D8B030D-6E8A-4147-A177-3AD203B41FA5}">
                      <a16:colId xmlns:a16="http://schemas.microsoft.com/office/drawing/2014/main" val="3909239615"/>
                    </a:ext>
                  </a:extLst>
                </a:gridCol>
                <a:gridCol w="1035298">
                  <a:extLst>
                    <a:ext uri="{9D8B030D-6E8A-4147-A177-3AD203B41FA5}">
                      <a16:colId xmlns:a16="http://schemas.microsoft.com/office/drawing/2014/main" val="92167036"/>
                    </a:ext>
                  </a:extLst>
                </a:gridCol>
              </a:tblGrid>
              <a:tr h="420880">
                <a:tc>
                  <a:txBody>
                    <a:bodyPr/>
                    <a:lstStyle/>
                    <a:p>
                      <a:pPr algn="l"/>
                      <a:r>
                        <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模型标签</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计数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百分比</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225008998"/>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重要价值顾客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428229"/>
                  </a:ext>
                </a:extLst>
              </a:tr>
              <a:tr h="420880">
                <a:tc>
                  <a:txBody>
                    <a:bodyPr/>
                    <a:lstStyle/>
                    <a:p>
                      <a:pPr algn="l"/>
                      <a:r>
                        <a:rPr lang="zh-CN" altLang="en-US"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重要保持顾客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6.16%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132475"/>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重要发展顾客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423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8.46%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746942"/>
                  </a:ext>
                </a:extLst>
              </a:tr>
              <a:tr h="420880">
                <a:tc>
                  <a:txBody>
                    <a:bodyPr/>
                    <a:lstStyle/>
                    <a:p>
                      <a:pPr algn="l"/>
                      <a:r>
                        <a:rPr lang="zh-CN" altLang="en-US"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重要挽留顾客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262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186220"/>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一般价值顾客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592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11.84%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6721614"/>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一般保持顾客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20.50%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539556"/>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一般发展顾客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1186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23.72%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459028"/>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一般挽留顾客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20.34%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687267"/>
                  </a:ext>
                </a:extLst>
              </a:tr>
              <a:tr h="420880">
                <a:tc>
                  <a:txBody>
                    <a:bodyPr/>
                    <a:lstStyle/>
                    <a:p>
                      <a:pPr algn="l"/>
                      <a:r>
                        <a:rPr lang="zh-CN" altLang="en-US"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总计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436053"/>
                  </a:ext>
                </a:extLst>
              </a:tr>
            </a:tbl>
          </a:graphicData>
        </a:graphic>
      </p:graphicFrame>
      <p:pic>
        <p:nvPicPr>
          <p:cNvPr id="7" name="图片 6">
            <a:extLst>
              <a:ext uri="{FF2B5EF4-FFF2-40B4-BE49-F238E27FC236}">
                <a16:creationId xmlns:a16="http://schemas.microsoft.com/office/drawing/2014/main" id="{25BEA299-5FA1-03F1-58A5-677A218C29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812" y="1241914"/>
            <a:ext cx="4055220" cy="3051697"/>
          </a:xfrm>
          <a:prstGeom prst="rect">
            <a:avLst/>
          </a:prstGeom>
        </p:spPr>
      </p:pic>
      <p:pic>
        <p:nvPicPr>
          <p:cNvPr id="10" name="图片 9">
            <a:extLst>
              <a:ext uri="{FF2B5EF4-FFF2-40B4-BE49-F238E27FC236}">
                <a16:creationId xmlns:a16="http://schemas.microsoft.com/office/drawing/2014/main" id="{1F8088F6-794F-A4EC-E7B1-9AE990B1E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792" y="1241913"/>
            <a:ext cx="4101743" cy="3051697"/>
          </a:xfrm>
          <a:prstGeom prst="rect">
            <a:avLst/>
          </a:prstGeom>
        </p:spPr>
      </p:pic>
      <p:sp>
        <p:nvSpPr>
          <p:cNvPr id="3" name="文本框 2">
            <a:extLst>
              <a:ext uri="{FF2B5EF4-FFF2-40B4-BE49-F238E27FC236}">
                <a16:creationId xmlns:a16="http://schemas.microsoft.com/office/drawing/2014/main" id="{2C3DF360-A755-1158-27D5-BBA103B356A9}"/>
              </a:ext>
            </a:extLst>
          </p:cNvPr>
          <p:cNvSpPr txBox="1"/>
          <p:nvPr/>
        </p:nvSpPr>
        <p:spPr>
          <a:xfrm>
            <a:off x="3983297" y="4195100"/>
            <a:ext cx="8019230" cy="2442767"/>
          </a:xfrm>
          <a:prstGeom prst="rect">
            <a:avLst/>
          </a:prstGeom>
        </p:spPr>
        <p:txBody>
          <a:bodyPr>
            <a:noAutofit/>
          </a:bodyPr>
          <a:lstStyle/>
          <a:p>
            <a:pPr marL="342900" indent="-342900">
              <a:lnSpc>
                <a:spcPct val="200000"/>
              </a:lnSpc>
              <a:buFont typeface="+mj-lt"/>
              <a:buAutoNum type="arabicPeriod"/>
            </a:pPr>
            <a:r>
              <a:rPr lang="zh-CN" altLang="en-US" sz="2000" b="1" dirty="0">
                <a:solidFill>
                  <a:srgbClr val="CB007D"/>
                </a:solidFill>
                <a:latin typeface="Arial Black" panose="020B0604020202020204" pitchFamily="34" charset="0"/>
                <a:ea typeface="Microsoft YaHei" panose="020B0503020204020204" pitchFamily="34" charset="-122"/>
                <a:cs typeface="Arial Black" panose="020B0604020202020204" pitchFamily="34" charset="0"/>
              </a:rPr>
              <a:t>从数据看，我们这三年哪做的好？需要继续坚持做？</a:t>
            </a:r>
            <a:endParaRPr lang="en-US" altLang="zh-CN" sz="2000" b="1" dirty="0">
              <a:solidFill>
                <a:srgbClr val="CB007D"/>
              </a:solidFill>
              <a:latin typeface="Arial Black" panose="020B0604020202020204" pitchFamily="34" charset="0"/>
              <a:ea typeface="Microsoft YaHei" panose="020B0503020204020204" pitchFamily="34" charset="-122"/>
              <a:cs typeface="Arial Black" panose="020B0604020202020204" pitchFamily="34" charset="0"/>
            </a:endParaRPr>
          </a:p>
          <a:p>
            <a:pPr marL="342900" indent="-342900">
              <a:lnSpc>
                <a:spcPct val="200000"/>
              </a:lnSpc>
              <a:buFont typeface="+mj-lt"/>
              <a:buAutoNum type="arabicPeriod"/>
            </a:pPr>
            <a:r>
              <a:rPr lang="zh-CN" altLang="en-US" sz="2000" b="1" dirty="0">
                <a:solidFill>
                  <a:srgbClr val="CB007D"/>
                </a:solidFill>
                <a:latin typeface="Arial Black" panose="020B0604020202020204" pitchFamily="34" charset="0"/>
                <a:ea typeface="Microsoft YaHei" panose="020B0503020204020204" pitchFamily="34" charset="-122"/>
                <a:cs typeface="Arial Black" panose="020B0604020202020204" pitchFamily="34" charset="0"/>
              </a:rPr>
              <a:t>数据揭示了我们存在什么问题？这需要我们立即着手整改？</a:t>
            </a:r>
            <a:endParaRPr lang="en-US" altLang="zh-CN" sz="2000" b="1" dirty="0">
              <a:solidFill>
                <a:srgbClr val="CB007D"/>
              </a:solidFill>
              <a:latin typeface="Arial Black" panose="020B0604020202020204" pitchFamily="34" charset="0"/>
              <a:ea typeface="Microsoft YaHei" panose="020B0503020204020204" pitchFamily="34" charset="-122"/>
              <a:cs typeface="Arial Black" panose="020B0604020202020204" pitchFamily="34" charset="0"/>
            </a:endParaRPr>
          </a:p>
          <a:p>
            <a:pPr marL="342900" indent="-342900">
              <a:lnSpc>
                <a:spcPct val="200000"/>
              </a:lnSpc>
              <a:buFont typeface="+mj-lt"/>
              <a:buAutoNum type="arabicPeriod"/>
            </a:pPr>
            <a:r>
              <a:rPr lang="zh-CN" altLang="en-US" sz="2000" b="1" dirty="0">
                <a:solidFill>
                  <a:srgbClr val="CB007D"/>
                </a:solidFill>
                <a:latin typeface="Arial Black" panose="020B0604020202020204" pitchFamily="34" charset="0"/>
                <a:ea typeface="Microsoft YaHei" panose="020B0503020204020204" pitchFamily="34" charset="-122"/>
                <a:cs typeface="Arial Black" panose="020B0604020202020204" pitchFamily="34" charset="0"/>
              </a:rPr>
              <a:t>我们下半年的经营策略、要打赢的胜仗是什么？</a:t>
            </a:r>
            <a:endParaRPr lang="en-US" altLang="zh-CN" sz="2000" b="1" dirty="0">
              <a:solidFill>
                <a:srgbClr val="CB007D"/>
              </a:solidFill>
              <a:latin typeface="Arial Black" panose="020B0604020202020204" pitchFamily="34" charset="0"/>
              <a:ea typeface="Microsoft YaHei" panose="020B0503020204020204" pitchFamily="34" charset="-122"/>
              <a:cs typeface="Arial Black" panose="020B0604020202020204" pitchFamily="34" charset="0"/>
            </a:endParaRPr>
          </a:p>
          <a:p>
            <a:pPr marL="342900" indent="-342900">
              <a:lnSpc>
                <a:spcPct val="200000"/>
              </a:lnSpc>
              <a:buFont typeface="+mj-lt"/>
              <a:buAutoNum type="arabicPeriod"/>
            </a:pPr>
            <a:r>
              <a:rPr lang="zh-CN" altLang="en-US" sz="2000" b="1" dirty="0">
                <a:solidFill>
                  <a:srgbClr val="CB007D"/>
                </a:solidFill>
                <a:latin typeface="Arial Black" panose="020B0604020202020204" pitchFamily="34" charset="0"/>
                <a:ea typeface="Microsoft YaHei" panose="020B0503020204020204" pitchFamily="34" charset="-122"/>
                <a:cs typeface="Arial Black" panose="020B0604020202020204" pitchFamily="34" charset="0"/>
              </a:rPr>
              <a:t>长远看，我们要高质量的活着，我们的经营方针是什么？</a:t>
            </a:r>
            <a:endParaRPr lang="en-US" altLang="zh-CN" sz="2000" b="1" dirty="0">
              <a:solidFill>
                <a:srgbClr val="CB007D"/>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5" name="文本框 4">
            <a:extLst>
              <a:ext uri="{FF2B5EF4-FFF2-40B4-BE49-F238E27FC236}">
                <a16:creationId xmlns:a16="http://schemas.microsoft.com/office/drawing/2014/main" id="{1FF8E1F1-5B12-8335-E53F-5A1004ECF3BA}"/>
              </a:ext>
            </a:extLst>
          </p:cNvPr>
          <p:cNvSpPr txBox="1"/>
          <p:nvPr>
            <p:custDataLst>
              <p:tags r:id="rId1"/>
            </p:custDataLst>
          </p:nvPr>
        </p:nvSpPr>
        <p:spPr>
          <a:xfrm>
            <a:off x="1431925" y="474413"/>
            <a:ext cx="9328150"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基于数据，群策群力</a:t>
            </a:r>
          </a:p>
        </p:txBody>
      </p:sp>
    </p:spTree>
    <p:extLst>
      <p:ext uri="{BB962C8B-B14F-4D97-AF65-F5344CB8AC3E}">
        <p14:creationId xmlns:p14="http://schemas.microsoft.com/office/powerpoint/2010/main" val="2626191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EB4F53E-4692-2D3C-F725-35C051D5388A}"/>
              </a:ext>
            </a:extLst>
          </p:cNvPr>
          <p:cNvSpPr/>
          <p:nvPr/>
        </p:nvSpPr>
        <p:spPr>
          <a:xfrm>
            <a:off x="1607680" y="1592580"/>
            <a:ext cx="3736975" cy="3783965"/>
          </a:xfrm>
          <a:prstGeom prst="ellipse">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同心圆 2">
            <a:extLst>
              <a:ext uri="{FF2B5EF4-FFF2-40B4-BE49-F238E27FC236}">
                <a16:creationId xmlns:a16="http://schemas.microsoft.com/office/drawing/2014/main" id="{02A8B703-4DCB-C314-3ABB-CF8CD3B39355}"/>
              </a:ext>
            </a:extLst>
          </p:cNvPr>
          <p:cNvSpPr/>
          <p:nvPr/>
        </p:nvSpPr>
        <p:spPr>
          <a:xfrm>
            <a:off x="2154415" y="2192655"/>
            <a:ext cx="2637155" cy="2583815"/>
          </a:xfrm>
          <a:prstGeom prst="donu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3">
            <a:extLst>
              <a:ext uri="{FF2B5EF4-FFF2-40B4-BE49-F238E27FC236}">
                <a16:creationId xmlns:a16="http://schemas.microsoft.com/office/drawing/2014/main" id="{0BAB24D7-2437-565E-1639-D0AB0B6E9175}"/>
              </a:ext>
            </a:extLst>
          </p:cNvPr>
          <p:cNvSpPr txBox="1"/>
          <p:nvPr/>
        </p:nvSpPr>
        <p:spPr>
          <a:xfrm>
            <a:off x="2868790" y="3259963"/>
            <a:ext cx="1228725" cy="461665"/>
          </a:xfrm>
          <a:prstGeom prst="rect">
            <a:avLst/>
          </a:prstGeom>
          <a:noFill/>
        </p:spPr>
        <p:txBody>
          <a:bodyPr wrap="square" rtlCol="0">
            <a:spAutoFit/>
          </a:bodyPr>
          <a:lstStyle/>
          <a:p>
            <a:pPr algn="ctr"/>
            <a:r>
              <a:rPr lang="en-US" altLang="zh-CN" sz="2400" b="1" dirty="0">
                <a:latin typeface="Arial Black" panose="020B0A04020102020204" pitchFamily="34" charset="0"/>
                <a:ea typeface="微软雅黑" panose="020B0503020204020204" charset="-122"/>
                <a:cs typeface="Arial Black" panose="020B0A04020102020204" pitchFamily="34" charset="0"/>
              </a:rPr>
              <a:t>WHY</a:t>
            </a:r>
          </a:p>
        </p:txBody>
      </p:sp>
      <p:sp>
        <p:nvSpPr>
          <p:cNvPr id="5" name="文本框 4">
            <a:extLst>
              <a:ext uri="{FF2B5EF4-FFF2-40B4-BE49-F238E27FC236}">
                <a16:creationId xmlns:a16="http://schemas.microsoft.com/office/drawing/2014/main" id="{59AE1EF5-3868-94A8-8936-97D939264B24}"/>
              </a:ext>
            </a:extLst>
          </p:cNvPr>
          <p:cNvSpPr txBox="1"/>
          <p:nvPr/>
        </p:nvSpPr>
        <p:spPr>
          <a:xfrm>
            <a:off x="2872854" y="4168394"/>
            <a:ext cx="1228725" cy="460375"/>
          </a:xfrm>
          <a:prstGeom prst="rect">
            <a:avLst/>
          </a:prstGeom>
          <a:noFill/>
        </p:spPr>
        <p:txBody>
          <a:bodyPr wrap="square" rtlCol="0">
            <a:spAutoFit/>
          </a:bodyPr>
          <a:lstStyle/>
          <a:p>
            <a:pPr algn="ctr"/>
            <a:r>
              <a:rPr lang="en-US" altLang="zh-CN" sz="2400" b="1" dirty="0">
                <a:latin typeface="Arial Black" panose="020B0A04020102020204" pitchFamily="34" charset="0"/>
                <a:ea typeface="微软雅黑" panose="020B0503020204020204" charset="-122"/>
                <a:cs typeface="Arial Black" panose="020B0A04020102020204" pitchFamily="34" charset="0"/>
              </a:rPr>
              <a:t>HOW</a:t>
            </a:r>
          </a:p>
        </p:txBody>
      </p:sp>
      <p:sp>
        <p:nvSpPr>
          <p:cNvPr id="6" name="文本框 5">
            <a:extLst>
              <a:ext uri="{FF2B5EF4-FFF2-40B4-BE49-F238E27FC236}">
                <a16:creationId xmlns:a16="http://schemas.microsoft.com/office/drawing/2014/main" id="{018B036F-696C-8FD7-A099-83A6F56B9704}"/>
              </a:ext>
            </a:extLst>
          </p:cNvPr>
          <p:cNvSpPr txBox="1"/>
          <p:nvPr/>
        </p:nvSpPr>
        <p:spPr>
          <a:xfrm>
            <a:off x="2740774" y="4776470"/>
            <a:ext cx="1492885" cy="460375"/>
          </a:xfrm>
          <a:prstGeom prst="rect">
            <a:avLst/>
          </a:prstGeom>
          <a:noFill/>
        </p:spPr>
        <p:txBody>
          <a:bodyPr wrap="square" rtlCol="0">
            <a:spAutoFit/>
          </a:bodyPr>
          <a:lstStyle/>
          <a:p>
            <a:pPr algn="ctr"/>
            <a:r>
              <a:rPr lang="en-US" altLang="zh-CN" sz="2400" b="1" dirty="0">
                <a:latin typeface="Arial Black" panose="020B0A04020102020204" pitchFamily="34" charset="0"/>
                <a:ea typeface="微软雅黑" panose="020B0503020204020204" charset="-122"/>
                <a:cs typeface="Arial Black" panose="020B0A04020102020204" pitchFamily="34" charset="0"/>
              </a:rPr>
              <a:t>WHAT</a:t>
            </a:r>
          </a:p>
        </p:txBody>
      </p:sp>
      <p:sp>
        <p:nvSpPr>
          <p:cNvPr id="7" name="文本框 6">
            <a:extLst>
              <a:ext uri="{FF2B5EF4-FFF2-40B4-BE49-F238E27FC236}">
                <a16:creationId xmlns:a16="http://schemas.microsoft.com/office/drawing/2014/main" id="{8C532BFF-5DE4-C2C0-F985-B4F6C348D68B}"/>
              </a:ext>
            </a:extLst>
          </p:cNvPr>
          <p:cNvSpPr txBox="1"/>
          <p:nvPr/>
        </p:nvSpPr>
        <p:spPr>
          <a:xfrm>
            <a:off x="6247244" y="1796602"/>
            <a:ext cx="5903786" cy="670120"/>
          </a:xfrm>
          <a:prstGeom prst="rect">
            <a:avLst/>
          </a:prstGeom>
          <a:noFill/>
        </p:spPr>
        <p:txBody>
          <a:bodyPr wrap="square" rtlCol="0">
            <a:spAutoFit/>
          </a:bodyPr>
          <a:lstStyle/>
          <a:p>
            <a:pPr>
              <a:lnSpc>
                <a:spcPct val="130000"/>
              </a:lnSpc>
            </a:pPr>
            <a:r>
              <a:rPr lang="zh-CN" altLang="en-US" sz="3200" b="1" dirty="0">
                <a:solidFill>
                  <a:srgbClr val="FFFF00"/>
                </a:solidFill>
                <a:latin typeface="微软雅黑" panose="020B0503020204020204" charset="-122"/>
                <a:ea typeface="微软雅黑" panose="020B0503020204020204" charset="-122"/>
              </a:rPr>
              <a:t>为什么做？</a:t>
            </a:r>
            <a:endParaRPr lang="en-US" altLang="zh-CN" sz="3200" b="1" dirty="0">
              <a:solidFill>
                <a:srgbClr val="FFFF00"/>
              </a:solidFill>
              <a:latin typeface="微软雅黑" panose="020B0503020204020204" charset="-122"/>
              <a:ea typeface="微软雅黑" panose="020B0503020204020204" charset="-122"/>
            </a:endParaRPr>
          </a:p>
        </p:txBody>
      </p:sp>
      <p:sp>
        <p:nvSpPr>
          <p:cNvPr id="8" name="文本框 7">
            <a:extLst>
              <a:ext uri="{FF2B5EF4-FFF2-40B4-BE49-F238E27FC236}">
                <a16:creationId xmlns:a16="http://schemas.microsoft.com/office/drawing/2014/main" id="{9A9D81A5-7C7E-F5D9-F164-E23E71AE6487}"/>
              </a:ext>
            </a:extLst>
          </p:cNvPr>
          <p:cNvSpPr txBox="1"/>
          <p:nvPr/>
        </p:nvSpPr>
        <p:spPr>
          <a:xfrm>
            <a:off x="7096430" y="4130558"/>
            <a:ext cx="5054600" cy="670120"/>
          </a:xfrm>
          <a:prstGeom prst="rect">
            <a:avLst/>
          </a:prstGeom>
          <a:noFill/>
        </p:spPr>
        <p:txBody>
          <a:bodyPr wrap="square" rtlCol="0" anchor="ctr" anchorCtr="0">
            <a:spAutoFit/>
          </a:bodyPr>
          <a:lstStyle/>
          <a:p>
            <a:pPr>
              <a:lnSpc>
                <a:spcPct val="130000"/>
              </a:lnSpc>
            </a:pPr>
            <a:r>
              <a:rPr lang="zh-CN" altLang="en-US" sz="3200" b="1" dirty="0">
                <a:solidFill>
                  <a:srgbClr val="FFFF00"/>
                </a:solidFill>
                <a:latin typeface="微软雅黑" panose="020B0503020204020204" charset="-122"/>
                <a:ea typeface="微软雅黑" panose="020B0503020204020204" charset="-122"/>
                <a:cs typeface="微软雅黑" panose="020B0503020204020204" charset="-122"/>
              </a:rPr>
              <a:t>做什么？做多少？</a:t>
            </a:r>
            <a:endParaRPr lang="en-US" altLang="zh-CN" sz="3200" dirty="0">
              <a:solidFill>
                <a:srgbClr val="FFFF00"/>
              </a:solidFill>
              <a:latin typeface="微软雅黑" panose="020B0503020204020204" charset="-122"/>
              <a:ea typeface="微软雅黑" panose="020B0503020204020204" charset="-122"/>
              <a:cs typeface="微软雅黑" panose="020B0503020204020204" charset="-122"/>
            </a:endParaRPr>
          </a:p>
        </p:txBody>
      </p:sp>
      <p:sp>
        <p:nvSpPr>
          <p:cNvPr id="9" name="文本框 8">
            <a:extLst>
              <a:ext uri="{FF2B5EF4-FFF2-40B4-BE49-F238E27FC236}">
                <a16:creationId xmlns:a16="http://schemas.microsoft.com/office/drawing/2014/main" id="{979069DB-9B89-AE2A-CF5B-B74DA71DA8B3}"/>
              </a:ext>
            </a:extLst>
          </p:cNvPr>
          <p:cNvSpPr txBox="1"/>
          <p:nvPr/>
        </p:nvSpPr>
        <p:spPr>
          <a:xfrm>
            <a:off x="6659232" y="2985995"/>
            <a:ext cx="5491798" cy="670120"/>
          </a:xfrm>
          <a:prstGeom prst="rect">
            <a:avLst/>
          </a:prstGeom>
          <a:noFill/>
        </p:spPr>
        <p:txBody>
          <a:bodyPr wrap="square" rtlCol="0">
            <a:spAutoFit/>
          </a:bodyPr>
          <a:lstStyle/>
          <a:p>
            <a:pPr>
              <a:lnSpc>
                <a:spcPct val="130000"/>
              </a:lnSpc>
            </a:pPr>
            <a:r>
              <a:rPr lang="zh-CN" altLang="en-US" sz="3200" b="1" dirty="0">
                <a:solidFill>
                  <a:srgbClr val="FFFF00"/>
                </a:solidFill>
                <a:latin typeface="微软雅黑" panose="020B0503020204020204" charset="-122"/>
                <a:ea typeface="微软雅黑" panose="020B0503020204020204" charset="-122"/>
              </a:rPr>
              <a:t>如何做？在哪做？</a:t>
            </a:r>
            <a:endParaRPr lang="en-US" altLang="zh-CN" sz="3200" b="1" dirty="0">
              <a:solidFill>
                <a:srgbClr val="FFFF00"/>
              </a:solidFill>
              <a:latin typeface="微软雅黑" panose="020B0503020204020204" charset="-122"/>
              <a:ea typeface="微软雅黑" panose="020B0503020204020204" charset="-122"/>
            </a:endParaRPr>
          </a:p>
        </p:txBody>
      </p:sp>
      <p:cxnSp>
        <p:nvCxnSpPr>
          <p:cNvPr id="10" name="肘形连接符 9">
            <a:extLst>
              <a:ext uri="{FF2B5EF4-FFF2-40B4-BE49-F238E27FC236}">
                <a16:creationId xmlns:a16="http://schemas.microsoft.com/office/drawing/2014/main" id="{2F5F359B-F8AD-0012-72E7-65968B0E0E68}"/>
              </a:ext>
            </a:extLst>
          </p:cNvPr>
          <p:cNvCxnSpPr>
            <a:stCxn id="4" idx="3"/>
          </p:cNvCxnSpPr>
          <p:nvPr/>
        </p:nvCxnSpPr>
        <p:spPr>
          <a:xfrm flipV="1">
            <a:off x="4097515" y="2136648"/>
            <a:ext cx="2101215" cy="1354148"/>
          </a:xfrm>
          <a:prstGeom prst="bentConnector3">
            <a:avLst>
              <a:gd name="adj1" fmla="val 50000"/>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 name="肘形连接符 10">
            <a:extLst>
              <a:ext uri="{FF2B5EF4-FFF2-40B4-BE49-F238E27FC236}">
                <a16:creationId xmlns:a16="http://schemas.microsoft.com/office/drawing/2014/main" id="{CAE2A9B1-9C42-6F3F-0B40-1F34475516AC}"/>
              </a:ext>
            </a:extLst>
          </p:cNvPr>
          <p:cNvCxnSpPr/>
          <p:nvPr/>
        </p:nvCxnSpPr>
        <p:spPr>
          <a:xfrm flipV="1">
            <a:off x="4349610" y="4463415"/>
            <a:ext cx="2789555" cy="549910"/>
          </a:xfrm>
          <a:prstGeom prst="bentConnector3">
            <a:avLst>
              <a:gd name="adj1" fmla="val 65923"/>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2" name="肘形连接符 11">
            <a:extLst>
              <a:ext uri="{FF2B5EF4-FFF2-40B4-BE49-F238E27FC236}">
                <a16:creationId xmlns:a16="http://schemas.microsoft.com/office/drawing/2014/main" id="{0109957A-49EE-52EC-6AAD-FBC9981FA303}"/>
              </a:ext>
            </a:extLst>
          </p:cNvPr>
          <p:cNvCxnSpPr>
            <a:cxnSpLocks/>
            <a:stCxn id="5" idx="3"/>
          </p:cNvCxnSpPr>
          <p:nvPr/>
        </p:nvCxnSpPr>
        <p:spPr>
          <a:xfrm flipV="1">
            <a:off x="4101579" y="3324225"/>
            <a:ext cx="2594229" cy="1074357"/>
          </a:xfrm>
          <a:prstGeom prst="bentConnector3">
            <a:avLst>
              <a:gd name="adj1" fmla="val 50000"/>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0B3D2DE1-A43F-EA51-4AB4-C5DF328CED6E}"/>
              </a:ext>
            </a:extLst>
          </p:cNvPr>
          <p:cNvSpPr txBox="1"/>
          <p:nvPr>
            <p:custDataLst>
              <p:tags r:id="rId1"/>
            </p:custDataLst>
          </p:nvPr>
        </p:nvSpPr>
        <p:spPr>
          <a:xfrm>
            <a:off x="1431925" y="474413"/>
            <a:ext cx="9328150"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用</a:t>
            </a:r>
            <a:r>
              <a:rPr lang="zh-CN" altLang="en-US" sz="3600" b="1" dirty="0">
                <a:solidFill>
                  <a:schemeClr val="bg1"/>
                </a:solidFill>
                <a:latin typeface="Songti SC Black" panose="02010600040101010101" pitchFamily="2" charset="-122"/>
                <a:ea typeface="Songti SC Black" panose="02010600040101010101" pitchFamily="2" charset="-122"/>
                <a:cs typeface="微软雅黑" panose="020B0503020204020204" charset="-122"/>
              </a:rPr>
              <a:t>“</a:t>
            </a: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黄金圈法则</a:t>
            </a:r>
            <a:r>
              <a:rPr lang="zh-CN" altLang="en-US" sz="3600" b="1" dirty="0">
                <a:solidFill>
                  <a:schemeClr val="bg1"/>
                </a:solidFill>
                <a:latin typeface="Songti SC Black" panose="02010600040101010101" pitchFamily="2" charset="-122"/>
                <a:ea typeface="Songti SC Black" panose="02010600040101010101" pitchFamily="2" charset="-122"/>
                <a:cs typeface="微软雅黑" panose="020B0503020204020204" charset="-122"/>
              </a:rPr>
              <a:t>”</a:t>
            </a: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做科学决策</a:t>
            </a:r>
          </a:p>
        </p:txBody>
      </p:sp>
      <p:sp>
        <p:nvSpPr>
          <p:cNvPr id="14" name="文本框 13">
            <a:extLst>
              <a:ext uri="{FF2B5EF4-FFF2-40B4-BE49-F238E27FC236}">
                <a16:creationId xmlns:a16="http://schemas.microsoft.com/office/drawing/2014/main" id="{F0F6523C-319F-FCA1-E023-9D4182E5736C}"/>
              </a:ext>
            </a:extLst>
          </p:cNvPr>
          <p:cNvSpPr txBox="1"/>
          <p:nvPr>
            <p:custDataLst>
              <p:tags r:id="rId2"/>
            </p:custDataLst>
          </p:nvPr>
        </p:nvSpPr>
        <p:spPr>
          <a:xfrm>
            <a:off x="1431925" y="5661169"/>
            <a:ext cx="9328150" cy="646331"/>
          </a:xfrm>
          <a:prstGeom prst="rect">
            <a:avLst/>
          </a:prstGeom>
          <a:noFill/>
        </p:spPr>
        <p:txBody>
          <a:bodyPr wrap="square" rtlCol="0">
            <a:spAutoFit/>
          </a:bodyPr>
          <a:lstStyle/>
          <a:p>
            <a:pPr algn="ctr"/>
            <a:r>
              <a:rPr lang="zh-CN" altLang="en-US" sz="3600" b="1" dirty="0">
                <a:solidFill>
                  <a:srgbClr val="FF0000"/>
                </a:solidFill>
                <a:latin typeface="Songti SC Black" panose="02010600040101010101" pitchFamily="2" charset="-122"/>
                <a:ea typeface="Songti SC Black" panose="02010600040101010101" pitchFamily="2" charset="-122"/>
                <a:cs typeface="微软雅黑" panose="020B0503020204020204" charset="-122"/>
              </a:rPr>
              <a:t>“</a:t>
            </a:r>
            <a:r>
              <a:rPr lang="zh-CN" altLang="en-US" sz="3600" b="1" dirty="0">
                <a:solidFill>
                  <a:srgbClr val="FF0000"/>
                </a:solidFill>
                <a:latin typeface="微软雅黑" panose="020B0503020204020204" charset="-122"/>
                <a:ea typeface="微软雅黑" panose="020B0503020204020204" charset="-122"/>
                <a:cs typeface="微软雅黑" panose="020B0503020204020204" charset="-122"/>
              </a:rPr>
              <a:t>先瞄准目标，再开枪。</a:t>
            </a:r>
            <a:r>
              <a:rPr lang="zh-CN" altLang="en-US" sz="3600" b="1" dirty="0">
                <a:solidFill>
                  <a:srgbClr val="FF0000"/>
                </a:solidFill>
                <a:latin typeface="Songti SC Black" panose="02010600040101010101" pitchFamily="2" charset="-122"/>
                <a:ea typeface="Songti SC Black" panose="02010600040101010101" pitchFamily="2" charset="-122"/>
                <a:cs typeface="微软雅黑" panose="020B0503020204020204" charset="-122"/>
              </a:rPr>
              <a:t>”</a:t>
            </a:r>
          </a:p>
        </p:txBody>
      </p:sp>
    </p:spTree>
    <p:extLst>
      <p:ext uri="{BB962C8B-B14F-4D97-AF65-F5344CB8AC3E}">
        <p14:creationId xmlns:p14="http://schemas.microsoft.com/office/powerpoint/2010/main" val="3312595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77BD77F-0885-74BB-DF4B-83ED03221D5F}"/>
              </a:ext>
            </a:extLst>
          </p:cNvPr>
          <p:cNvSpPr txBox="1">
            <a:spLocks/>
          </p:cNvSpPr>
          <p:nvPr/>
        </p:nvSpPr>
        <p:spPr bwMode="gray">
          <a:xfrm>
            <a:off x="469900" y="534910"/>
            <a:ext cx="11252200" cy="529403"/>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baseline="0">
                <a:solidFill>
                  <a:schemeClr val="tx1"/>
                </a:solidFill>
                <a:latin typeface="华文细黑" panose="02010600040101010101" pitchFamily="2" charset="-122"/>
                <a:ea typeface="华文细黑" panose="02010600040101010101" pitchFamily="2" charset="-122"/>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u="none" strike="noStrike" kern="120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OGSM</a:t>
            </a:r>
            <a:r>
              <a:rPr kumimoji="0" lang="zh-CN" altLang="en-US" sz="3600" u="none" strike="noStrike" kern="120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模型</a:t>
            </a:r>
            <a:endParaRPr kumimoji="0" lang="en-US" sz="3600" u="none" strike="noStrike" kern="120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grpSp>
        <p:nvGrpSpPr>
          <p:cNvPr id="3" name="组合 36">
            <a:extLst>
              <a:ext uri="{FF2B5EF4-FFF2-40B4-BE49-F238E27FC236}">
                <a16:creationId xmlns:a16="http://schemas.microsoft.com/office/drawing/2014/main" id="{9A66FBD2-314B-EEF6-6468-0B1B685E15CA}"/>
              </a:ext>
            </a:extLst>
          </p:cNvPr>
          <p:cNvGrpSpPr/>
          <p:nvPr/>
        </p:nvGrpSpPr>
        <p:grpSpPr>
          <a:xfrm>
            <a:off x="630380" y="2578380"/>
            <a:ext cx="2299093" cy="661761"/>
            <a:chOff x="423910" y="915787"/>
            <a:chExt cx="1771341" cy="661761"/>
          </a:xfrm>
        </p:grpSpPr>
        <p:sp>
          <p:nvSpPr>
            <p:cNvPr id="4" name="Oval 32">
              <a:extLst>
                <a:ext uri="{FF2B5EF4-FFF2-40B4-BE49-F238E27FC236}">
                  <a16:creationId xmlns:a16="http://schemas.microsoft.com/office/drawing/2014/main" id="{4326A2B1-E222-2E1E-674E-650816988D78}"/>
                </a:ext>
              </a:extLst>
            </p:cNvPr>
            <p:cNvSpPr/>
            <p:nvPr/>
          </p:nvSpPr>
          <p:spPr bwMode="gray">
            <a:xfrm>
              <a:off x="423910" y="954945"/>
              <a:ext cx="495301" cy="495301"/>
            </a:xfrm>
            <a:prstGeom prst="ellipse">
              <a:avLst/>
            </a:prstGeom>
            <a:solidFill>
              <a:srgbClr val="86BC25"/>
            </a:solidFill>
            <a:ln w="19050" algn="ctr">
              <a:noFill/>
              <a:miter lim="800000"/>
              <a:headEnd/>
              <a:tailEnd/>
            </a:ln>
            <a:effectLst/>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Tx/>
                <a:buNone/>
                <a:tabLst/>
                <a:defRPr/>
              </a:pPr>
              <a:r>
                <a:rPr kumimoji="1" lang="en-US" sz="20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O</a:t>
              </a:r>
            </a:p>
          </p:txBody>
        </p:sp>
        <p:sp>
          <p:nvSpPr>
            <p:cNvPr id="5" name="文本框 30">
              <a:extLst>
                <a:ext uri="{FF2B5EF4-FFF2-40B4-BE49-F238E27FC236}">
                  <a16:creationId xmlns:a16="http://schemas.microsoft.com/office/drawing/2014/main" id="{E1F5E9BC-02B8-2AD5-A4B7-E7CF7EE3196C}"/>
                </a:ext>
              </a:extLst>
            </p:cNvPr>
            <p:cNvSpPr txBox="1"/>
            <p:nvPr/>
          </p:nvSpPr>
          <p:spPr>
            <a:xfrm>
              <a:off x="966882" y="915787"/>
              <a:ext cx="1102277" cy="573619"/>
            </a:xfrm>
            <a:prstGeom prst="rect">
              <a:avLst/>
            </a:prstGeom>
            <a:noFill/>
          </p:spPr>
          <p:txBody>
            <a:bodyPr wrap="square" lIns="0" tIns="0" rIns="0" bIns="0" rtlCol="0" anchor="ctr">
              <a:spAutoFit/>
            </a:bodyPr>
            <a:lstStyle/>
            <a:p>
              <a:pPr marL="0" marR="0" lvl="0" indent="0" algn="ctr" defTabSz="914400" eaLnBrk="1" fontAlgn="auto" latinLnBrk="0" hangingPunct="1">
                <a:lnSpc>
                  <a:spcPct val="120000"/>
                </a:lnSpc>
                <a:spcBef>
                  <a:spcPts val="0"/>
                </a:spcBef>
                <a:spcAft>
                  <a:spcPts val="0"/>
                </a:spcAft>
                <a:buClrTx/>
                <a:buSzPct val="100000"/>
                <a:buFontTx/>
                <a:buNone/>
                <a:tabLst/>
                <a:defRPr/>
              </a:pPr>
              <a:r>
                <a:rPr kumimoji="1" lang="zh-Hans" altLang="en-US"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目的</a:t>
              </a:r>
              <a:r>
                <a:rPr kumimoji="1" lang="en-US" altLang="zh-Hans"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 </a:t>
              </a:r>
            </a:p>
            <a:p>
              <a:pPr marL="0" marR="0" lvl="0" indent="0" algn="ctr" defTabSz="914400" eaLnBrk="1" fontAlgn="auto" latinLnBrk="0" hangingPunct="1">
                <a:lnSpc>
                  <a:spcPct val="120000"/>
                </a:lnSpc>
                <a:spcBef>
                  <a:spcPts val="0"/>
                </a:spcBef>
                <a:spcAft>
                  <a:spcPts val="0"/>
                </a:spcAft>
                <a:buClrTx/>
                <a:buSzPct val="100000"/>
                <a:buFontTx/>
                <a:buNone/>
                <a:tabLst/>
                <a:defRPr/>
              </a:pPr>
              <a:r>
                <a:rPr kumimoji="1" lang="en-US" altLang="zh-Hans" sz="14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(Objective)</a:t>
              </a:r>
              <a:endParaRPr kumimoji="1" lang="zh-CN" altLang="en-US" sz="14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cxnSp>
          <p:nvCxnSpPr>
            <p:cNvPr id="6" name="直线连接符 32">
              <a:extLst>
                <a:ext uri="{FF2B5EF4-FFF2-40B4-BE49-F238E27FC236}">
                  <a16:creationId xmlns:a16="http://schemas.microsoft.com/office/drawing/2014/main" id="{DE49C3E1-EB39-BE63-00F0-2C5B162D5A52}"/>
                </a:ext>
              </a:extLst>
            </p:cNvPr>
            <p:cNvCxnSpPr/>
            <p:nvPr/>
          </p:nvCxnSpPr>
          <p:spPr>
            <a:xfrm>
              <a:off x="430025" y="1577548"/>
              <a:ext cx="1765226" cy="0"/>
            </a:xfrm>
            <a:prstGeom prst="line">
              <a:avLst/>
            </a:prstGeom>
            <a:noFill/>
            <a:ln w="28575" cap="flat" cmpd="sng" algn="ctr">
              <a:solidFill>
                <a:sysClr val="window" lastClr="FFFFFF">
                  <a:lumMod val="50000"/>
                </a:sysClr>
              </a:solidFill>
              <a:prstDash val="solid"/>
            </a:ln>
            <a:effectLst/>
          </p:spPr>
        </p:cxnSp>
      </p:grpSp>
      <p:grpSp>
        <p:nvGrpSpPr>
          <p:cNvPr id="7" name="组合 37">
            <a:extLst>
              <a:ext uri="{FF2B5EF4-FFF2-40B4-BE49-F238E27FC236}">
                <a16:creationId xmlns:a16="http://schemas.microsoft.com/office/drawing/2014/main" id="{8AC5B0BD-98C7-348B-4D1C-F804C31A632A}"/>
              </a:ext>
            </a:extLst>
          </p:cNvPr>
          <p:cNvGrpSpPr/>
          <p:nvPr/>
        </p:nvGrpSpPr>
        <p:grpSpPr>
          <a:xfrm>
            <a:off x="3507569" y="2578382"/>
            <a:ext cx="2299093" cy="661759"/>
            <a:chOff x="2602333" y="906828"/>
            <a:chExt cx="1771341" cy="661759"/>
          </a:xfrm>
        </p:grpSpPr>
        <p:sp>
          <p:nvSpPr>
            <p:cNvPr id="8" name="Oval 32">
              <a:extLst>
                <a:ext uri="{FF2B5EF4-FFF2-40B4-BE49-F238E27FC236}">
                  <a16:creationId xmlns:a16="http://schemas.microsoft.com/office/drawing/2014/main" id="{7A30EC7F-829A-5447-2A01-0C6DCD05D3C4}"/>
                </a:ext>
              </a:extLst>
            </p:cNvPr>
            <p:cNvSpPr/>
            <p:nvPr/>
          </p:nvSpPr>
          <p:spPr bwMode="gray">
            <a:xfrm>
              <a:off x="2602333" y="945984"/>
              <a:ext cx="495301" cy="495301"/>
            </a:xfrm>
            <a:prstGeom prst="ellipse">
              <a:avLst/>
            </a:prstGeom>
            <a:solidFill>
              <a:srgbClr val="86BC25"/>
            </a:solidFill>
            <a:ln w="19050" algn="ctr">
              <a:noFill/>
              <a:miter lim="800000"/>
              <a:headEnd/>
              <a:tailEnd/>
            </a:ln>
            <a:effectLst/>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Tx/>
                <a:buNone/>
                <a:tabLst/>
                <a:defRPr/>
              </a:pPr>
              <a:r>
                <a:rPr kumimoji="1" lang="en-US" sz="20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G</a:t>
              </a:r>
            </a:p>
          </p:txBody>
        </p:sp>
        <p:sp>
          <p:nvSpPr>
            <p:cNvPr id="9" name="文本框 34">
              <a:extLst>
                <a:ext uri="{FF2B5EF4-FFF2-40B4-BE49-F238E27FC236}">
                  <a16:creationId xmlns:a16="http://schemas.microsoft.com/office/drawing/2014/main" id="{B4E88530-8FA6-FDCF-E0AA-E7728FF65ACD}"/>
                </a:ext>
              </a:extLst>
            </p:cNvPr>
            <p:cNvSpPr txBox="1"/>
            <p:nvPr/>
          </p:nvSpPr>
          <p:spPr>
            <a:xfrm>
              <a:off x="3145305" y="906828"/>
              <a:ext cx="1102277" cy="573619"/>
            </a:xfrm>
            <a:prstGeom prst="rect">
              <a:avLst/>
            </a:prstGeom>
            <a:noFill/>
          </p:spPr>
          <p:txBody>
            <a:bodyPr wrap="square" lIns="0" tIns="0" rIns="0" bIns="0" rtlCol="0" anchor="ctr">
              <a:spAutoFit/>
            </a:bodyPr>
            <a:lstStyle/>
            <a:p>
              <a:pPr marL="0" marR="0" lvl="0" indent="0" algn="ctr" defTabSz="914400" eaLnBrk="1" fontAlgn="auto" latinLnBrk="0" hangingPunct="1">
                <a:lnSpc>
                  <a:spcPct val="120000"/>
                </a:lnSpc>
                <a:spcBef>
                  <a:spcPts val="0"/>
                </a:spcBef>
                <a:spcAft>
                  <a:spcPts val="0"/>
                </a:spcAft>
                <a:buClrTx/>
                <a:buSzPct val="100000"/>
                <a:buFontTx/>
                <a:buNone/>
                <a:tabLst/>
                <a:defRPr/>
              </a:pPr>
              <a:r>
                <a:rPr kumimoji="1" lang="zh-Hans" altLang="en-US"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目标</a:t>
              </a:r>
              <a:endParaRPr kumimoji="1" lang="en-US" altLang="zh-Hans"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a:p>
              <a:pPr marL="0" marR="0" lvl="0" indent="0" algn="ctr" defTabSz="914400" eaLnBrk="1" fontAlgn="auto" latinLnBrk="0" hangingPunct="1">
                <a:lnSpc>
                  <a:spcPct val="120000"/>
                </a:lnSpc>
                <a:spcBef>
                  <a:spcPts val="0"/>
                </a:spcBef>
                <a:spcAft>
                  <a:spcPts val="0"/>
                </a:spcAft>
                <a:buClrTx/>
                <a:buSzPct val="100000"/>
                <a:buFontTx/>
                <a:buNone/>
                <a:tabLst/>
                <a:defRPr/>
              </a:pPr>
              <a:r>
                <a:rPr kumimoji="1" lang="en-US" altLang="zh-Hans" sz="14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 (Goal)</a:t>
              </a:r>
              <a:endParaRPr kumimoji="1" lang="zh-CN" altLang="en-US" sz="14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cxnSp>
          <p:nvCxnSpPr>
            <p:cNvPr id="10" name="直线连接符 35">
              <a:extLst>
                <a:ext uri="{FF2B5EF4-FFF2-40B4-BE49-F238E27FC236}">
                  <a16:creationId xmlns:a16="http://schemas.microsoft.com/office/drawing/2014/main" id="{94770CD2-EFD7-B4E5-6302-7358A3AEC36C}"/>
                </a:ext>
              </a:extLst>
            </p:cNvPr>
            <p:cNvCxnSpPr/>
            <p:nvPr/>
          </p:nvCxnSpPr>
          <p:spPr>
            <a:xfrm>
              <a:off x="2608448" y="1568587"/>
              <a:ext cx="1765226" cy="0"/>
            </a:xfrm>
            <a:prstGeom prst="line">
              <a:avLst/>
            </a:prstGeom>
            <a:noFill/>
            <a:ln w="28575" cap="flat" cmpd="sng" algn="ctr">
              <a:solidFill>
                <a:sysClr val="window" lastClr="FFFFFF">
                  <a:lumMod val="50000"/>
                </a:sysClr>
              </a:solidFill>
              <a:prstDash val="solid"/>
            </a:ln>
            <a:effectLst/>
          </p:spPr>
        </p:cxnSp>
      </p:grpSp>
      <p:grpSp>
        <p:nvGrpSpPr>
          <p:cNvPr id="11" name="组合 38">
            <a:extLst>
              <a:ext uri="{FF2B5EF4-FFF2-40B4-BE49-F238E27FC236}">
                <a16:creationId xmlns:a16="http://schemas.microsoft.com/office/drawing/2014/main" id="{1977FCCB-8878-A465-24E9-E28D8ACD0560}"/>
              </a:ext>
            </a:extLst>
          </p:cNvPr>
          <p:cNvGrpSpPr/>
          <p:nvPr/>
        </p:nvGrpSpPr>
        <p:grpSpPr>
          <a:xfrm>
            <a:off x="6384758" y="2578380"/>
            <a:ext cx="2299093" cy="661760"/>
            <a:chOff x="2602333" y="906827"/>
            <a:chExt cx="1771341" cy="661760"/>
          </a:xfrm>
        </p:grpSpPr>
        <p:sp>
          <p:nvSpPr>
            <p:cNvPr id="12" name="Oval 32">
              <a:extLst>
                <a:ext uri="{FF2B5EF4-FFF2-40B4-BE49-F238E27FC236}">
                  <a16:creationId xmlns:a16="http://schemas.microsoft.com/office/drawing/2014/main" id="{6150C626-3097-7A71-8651-F20D06675253}"/>
                </a:ext>
              </a:extLst>
            </p:cNvPr>
            <p:cNvSpPr/>
            <p:nvPr/>
          </p:nvSpPr>
          <p:spPr bwMode="gray">
            <a:xfrm>
              <a:off x="2602333" y="945984"/>
              <a:ext cx="495301" cy="495301"/>
            </a:xfrm>
            <a:prstGeom prst="ellipse">
              <a:avLst/>
            </a:prstGeom>
            <a:solidFill>
              <a:srgbClr val="86BC25"/>
            </a:solidFill>
            <a:ln w="19050" algn="ctr">
              <a:noFill/>
              <a:miter lim="800000"/>
              <a:headEnd/>
              <a:tailEnd/>
            </a:ln>
            <a:effectLst/>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Tx/>
                <a:buNone/>
                <a:tabLst/>
                <a:defRPr/>
              </a:pPr>
              <a:r>
                <a:rPr kumimoji="1" lang="en-US" sz="20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S</a:t>
              </a:r>
            </a:p>
          </p:txBody>
        </p:sp>
        <p:sp>
          <p:nvSpPr>
            <p:cNvPr id="13" name="文本框 40">
              <a:extLst>
                <a:ext uri="{FF2B5EF4-FFF2-40B4-BE49-F238E27FC236}">
                  <a16:creationId xmlns:a16="http://schemas.microsoft.com/office/drawing/2014/main" id="{0693DCA7-7200-68F0-3592-8A2C7F27633B}"/>
                </a:ext>
              </a:extLst>
            </p:cNvPr>
            <p:cNvSpPr txBox="1"/>
            <p:nvPr/>
          </p:nvSpPr>
          <p:spPr>
            <a:xfrm>
              <a:off x="3145305" y="906827"/>
              <a:ext cx="1102277" cy="573619"/>
            </a:xfrm>
            <a:prstGeom prst="rect">
              <a:avLst/>
            </a:prstGeom>
            <a:noFill/>
          </p:spPr>
          <p:txBody>
            <a:bodyPr wrap="square" lIns="0" tIns="0" rIns="0" bIns="0" rtlCol="0" anchor="ctr">
              <a:spAutoFit/>
            </a:bodyPr>
            <a:lstStyle/>
            <a:p>
              <a:pPr marL="0" marR="0" lvl="0" indent="0" algn="ctr" defTabSz="914400" eaLnBrk="1" fontAlgn="auto" latinLnBrk="0" hangingPunct="1">
                <a:lnSpc>
                  <a:spcPct val="120000"/>
                </a:lnSpc>
                <a:spcBef>
                  <a:spcPts val="0"/>
                </a:spcBef>
                <a:spcAft>
                  <a:spcPts val="0"/>
                </a:spcAft>
                <a:buClrTx/>
                <a:buSzPct val="100000"/>
                <a:buFontTx/>
                <a:buNone/>
                <a:tabLst/>
                <a:defRPr/>
              </a:pPr>
              <a:r>
                <a:rPr kumimoji="1" lang="zh-Hans" altLang="en-US" b="1" kern="0"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策略</a:t>
              </a:r>
              <a:endParaRPr kumimoji="1" lang="en-US" altLang="zh-Hans"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a:p>
              <a:pPr marL="0" marR="0" lvl="0" indent="0" algn="ctr" defTabSz="914400" eaLnBrk="1" fontAlgn="auto" latinLnBrk="0" hangingPunct="1">
                <a:lnSpc>
                  <a:spcPct val="120000"/>
                </a:lnSpc>
                <a:spcBef>
                  <a:spcPts val="0"/>
                </a:spcBef>
                <a:spcAft>
                  <a:spcPts val="0"/>
                </a:spcAft>
                <a:buClrTx/>
                <a:buSzPct val="100000"/>
                <a:buFontTx/>
                <a:buNone/>
                <a:tabLst/>
                <a:defRPr/>
              </a:pPr>
              <a:r>
                <a:rPr kumimoji="1" lang="en-US" altLang="zh-Hans" sz="14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(S</a:t>
              </a:r>
              <a:r>
                <a:rPr kumimoji="1" lang="en-US" altLang="zh-CN" sz="14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trategy)</a:t>
              </a:r>
              <a:endParaRPr kumimoji="1" lang="zh-CN" altLang="en-US" sz="14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cxnSp>
          <p:nvCxnSpPr>
            <p:cNvPr id="14" name="直线连接符 41">
              <a:extLst>
                <a:ext uri="{FF2B5EF4-FFF2-40B4-BE49-F238E27FC236}">
                  <a16:creationId xmlns:a16="http://schemas.microsoft.com/office/drawing/2014/main" id="{6E4B3F4B-DBDD-1349-3A18-B8832459010E}"/>
                </a:ext>
              </a:extLst>
            </p:cNvPr>
            <p:cNvCxnSpPr/>
            <p:nvPr/>
          </p:nvCxnSpPr>
          <p:spPr>
            <a:xfrm>
              <a:off x="2608448" y="1568587"/>
              <a:ext cx="1765226" cy="0"/>
            </a:xfrm>
            <a:prstGeom prst="line">
              <a:avLst/>
            </a:prstGeom>
            <a:noFill/>
            <a:ln w="28575" cap="flat" cmpd="sng" algn="ctr">
              <a:solidFill>
                <a:sysClr val="window" lastClr="FFFFFF">
                  <a:lumMod val="50000"/>
                </a:sysClr>
              </a:solidFill>
              <a:prstDash val="solid"/>
            </a:ln>
            <a:effectLst/>
          </p:spPr>
        </p:cxnSp>
      </p:grpSp>
      <p:grpSp>
        <p:nvGrpSpPr>
          <p:cNvPr id="15" name="组合 42">
            <a:extLst>
              <a:ext uri="{FF2B5EF4-FFF2-40B4-BE49-F238E27FC236}">
                <a16:creationId xmlns:a16="http://schemas.microsoft.com/office/drawing/2014/main" id="{4F73A6EB-AB37-0A04-74F3-227532A5687F}"/>
              </a:ext>
            </a:extLst>
          </p:cNvPr>
          <p:cNvGrpSpPr/>
          <p:nvPr/>
        </p:nvGrpSpPr>
        <p:grpSpPr>
          <a:xfrm>
            <a:off x="9261947" y="2578382"/>
            <a:ext cx="2477143" cy="661759"/>
            <a:chOff x="2602333" y="906828"/>
            <a:chExt cx="1908520" cy="661759"/>
          </a:xfrm>
        </p:grpSpPr>
        <p:sp>
          <p:nvSpPr>
            <p:cNvPr id="16" name="Oval 32">
              <a:extLst>
                <a:ext uri="{FF2B5EF4-FFF2-40B4-BE49-F238E27FC236}">
                  <a16:creationId xmlns:a16="http://schemas.microsoft.com/office/drawing/2014/main" id="{3BDE3DBA-E5F0-22FE-C02B-A83F0CBAA6EA}"/>
                </a:ext>
              </a:extLst>
            </p:cNvPr>
            <p:cNvSpPr/>
            <p:nvPr/>
          </p:nvSpPr>
          <p:spPr bwMode="gray">
            <a:xfrm>
              <a:off x="2602333" y="945984"/>
              <a:ext cx="495301" cy="495301"/>
            </a:xfrm>
            <a:prstGeom prst="ellipse">
              <a:avLst/>
            </a:prstGeom>
            <a:solidFill>
              <a:srgbClr val="86BC25"/>
            </a:solidFill>
            <a:ln w="19050" algn="ctr">
              <a:noFill/>
              <a:miter lim="800000"/>
              <a:headEnd/>
              <a:tailEnd/>
            </a:ln>
            <a:effectLst/>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Tx/>
                <a:buNone/>
                <a:tabLst/>
                <a:defRPr/>
              </a:pPr>
              <a:r>
                <a:rPr kumimoji="1" lang="en-US" sz="20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M</a:t>
              </a:r>
            </a:p>
          </p:txBody>
        </p:sp>
        <p:sp>
          <p:nvSpPr>
            <p:cNvPr id="17" name="文本框 44">
              <a:extLst>
                <a:ext uri="{FF2B5EF4-FFF2-40B4-BE49-F238E27FC236}">
                  <a16:creationId xmlns:a16="http://schemas.microsoft.com/office/drawing/2014/main" id="{2D2593AF-FE13-F7AF-B555-BE3755906145}"/>
                </a:ext>
              </a:extLst>
            </p:cNvPr>
            <p:cNvSpPr txBox="1"/>
            <p:nvPr/>
          </p:nvSpPr>
          <p:spPr>
            <a:xfrm>
              <a:off x="2983944" y="906828"/>
              <a:ext cx="1526909" cy="573619"/>
            </a:xfrm>
            <a:prstGeom prst="rect">
              <a:avLst/>
            </a:prstGeom>
            <a:noFill/>
          </p:spPr>
          <p:txBody>
            <a:bodyPr wrap="square" lIns="0" tIns="0" rIns="0" bIns="0" rtlCol="0" anchor="ctr">
              <a:spAutoFit/>
            </a:bodyPr>
            <a:lstStyle/>
            <a:p>
              <a:pPr marL="0" marR="0" lvl="0" indent="0" algn="ctr" defTabSz="914400" eaLnBrk="1" fontAlgn="auto" latinLnBrk="0" hangingPunct="1">
                <a:lnSpc>
                  <a:spcPct val="120000"/>
                </a:lnSpc>
                <a:spcBef>
                  <a:spcPts val="0"/>
                </a:spcBef>
                <a:spcAft>
                  <a:spcPts val="0"/>
                </a:spcAft>
                <a:buClrTx/>
                <a:buSzPct val="100000"/>
                <a:buFontTx/>
                <a:buNone/>
                <a:tabLst/>
                <a:defRPr/>
              </a:pPr>
              <a:r>
                <a:rPr kumimoji="1" lang="zh-Hans" altLang="en-US"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衡量</a:t>
              </a:r>
              <a:endParaRPr kumimoji="1" lang="en-US" altLang="zh-Hans"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a:p>
              <a:pPr marL="0" marR="0" lvl="0" indent="0" algn="ctr" defTabSz="914400" eaLnBrk="1" fontAlgn="auto" latinLnBrk="0" hangingPunct="1">
                <a:lnSpc>
                  <a:spcPct val="120000"/>
                </a:lnSpc>
                <a:spcBef>
                  <a:spcPts val="0"/>
                </a:spcBef>
                <a:spcAft>
                  <a:spcPts val="0"/>
                </a:spcAft>
                <a:buClrTx/>
                <a:buSzPct val="100000"/>
                <a:buFontTx/>
                <a:buNone/>
                <a:tabLst/>
                <a:defRPr/>
              </a:pPr>
              <a:r>
                <a:rPr kumimoji="1" lang="en-US" altLang="zh-Hans" sz="14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(Measure)</a:t>
              </a:r>
              <a:endParaRPr kumimoji="1" lang="zh-CN" altLang="en-US" sz="14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cxnSp>
          <p:nvCxnSpPr>
            <p:cNvPr id="18" name="直线连接符 45">
              <a:extLst>
                <a:ext uri="{FF2B5EF4-FFF2-40B4-BE49-F238E27FC236}">
                  <a16:creationId xmlns:a16="http://schemas.microsoft.com/office/drawing/2014/main" id="{9916939F-24CC-651B-DED3-C7C230FF69F9}"/>
                </a:ext>
              </a:extLst>
            </p:cNvPr>
            <p:cNvCxnSpPr/>
            <p:nvPr/>
          </p:nvCxnSpPr>
          <p:spPr>
            <a:xfrm>
              <a:off x="2608448" y="1568587"/>
              <a:ext cx="1765226" cy="0"/>
            </a:xfrm>
            <a:prstGeom prst="line">
              <a:avLst/>
            </a:prstGeom>
            <a:noFill/>
            <a:ln w="28575" cap="flat" cmpd="sng" algn="ctr">
              <a:solidFill>
                <a:sysClr val="window" lastClr="FFFFFF">
                  <a:lumMod val="50000"/>
                </a:sysClr>
              </a:solidFill>
              <a:prstDash val="solid"/>
            </a:ln>
            <a:effectLst/>
          </p:spPr>
        </p:cxnSp>
      </p:grpSp>
      <p:grpSp>
        <p:nvGrpSpPr>
          <p:cNvPr id="19" name="组合 3">
            <a:extLst>
              <a:ext uri="{FF2B5EF4-FFF2-40B4-BE49-F238E27FC236}">
                <a16:creationId xmlns:a16="http://schemas.microsoft.com/office/drawing/2014/main" id="{E0D06909-9B4C-E23A-A763-F9E1C31DECFF}"/>
              </a:ext>
            </a:extLst>
          </p:cNvPr>
          <p:cNvGrpSpPr/>
          <p:nvPr/>
        </p:nvGrpSpPr>
        <p:grpSpPr>
          <a:xfrm>
            <a:off x="652783" y="1515553"/>
            <a:ext cx="10891820" cy="838167"/>
            <a:chOff x="376138" y="819235"/>
            <a:chExt cx="8391625" cy="838167"/>
          </a:xfrm>
        </p:grpSpPr>
        <p:sp>
          <p:nvSpPr>
            <p:cNvPr id="20" name="圆角矩形 4">
              <a:extLst>
                <a:ext uri="{FF2B5EF4-FFF2-40B4-BE49-F238E27FC236}">
                  <a16:creationId xmlns:a16="http://schemas.microsoft.com/office/drawing/2014/main" id="{C8FCB4D0-A97F-340B-5FF3-33DCC9FE8F08}"/>
                </a:ext>
              </a:extLst>
            </p:cNvPr>
            <p:cNvSpPr/>
            <p:nvPr/>
          </p:nvSpPr>
          <p:spPr>
            <a:xfrm>
              <a:off x="579438" y="819235"/>
              <a:ext cx="8188325" cy="838167"/>
            </a:xfrm>
            <a:prstGeom prst="roundRect">
              <a:avLst/>
            </a:prstGeom>
            <a:noFill/>
            <a:ln w="25400" cap="flat" cmpd="sng" algn="ctr">
              <a:solidFill>
                <a:srgbClr val="97999B"/>
              </a:solidFill>
              <a:prstDash val="solid"/>
            </a:ln>
            <a:effectLst/>
          </p:spPr>
          <p:txBody>
            <a:bodyPr rtlCol="0" anchor="ctr"/>
            <a:lstStyle/>
            <a:p>
              <a:pPr marL="179388" marR="0" lvl="0" defTabSz="914400" eaLnBrk="1" fontAlgn="auto" latinLnBrk="0" hangingPunct="1">
                <a:lnSpc>
                  <a:spcPct val="120000"/>
                </a:lnSpc>
                <a:spcBef>
                  <a:spcPts val="0"/>
                </a:spcBef>
                <a:spcAft>
                  <a:spcPts val="0"/>
                </a:spcAft>
                <a:buClrTx/>
                <a:buSzTx/>
                <a:buFontTx/>
                <a:buNone/>
                <a:tabLst>
                  <a:tab pos="5456238" algn="l"/>
                </a:tabLst>
                <a:defRPr/>
              </a:pPr>
              <a:r>
                <a:rPr kumimoji="0" lang="en-US" altLang="zh-CN"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OGSM</a:t>
              </a:r>
              <a:r>
                <a:rPr kumimoji="0" lang="zh-CN" altLang="en-US"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rPr>
                <a:t>是一种战略解码与制定策略计划的工具，使战略执行集中在关键策略上，并将业务规划与绩效目标相链接，以贯彻落实企业的长期战略规划。</a:t>
              </a:r>
            </a:p>
          </p:txBody>
        </p:sp>
        <p:sp>
          <p:nvSpPr>
            <p:cNvPr id="21" name="椭圆 5">
              <a:extLst>
                <a:ext uri="{FF2B5EF4-FFF2-40B4-BE49-F238E27FC236}">
                  <a16:creationId xmlns:a16="http://schemas.microsoft.com/office/drawing/2014/main" id="{1951D6E1-47AE-21A9-01DB-4279C6D62ED5}"/>
                </a:ext>
              </a:extLst>
            </p:cNvPr>
            <p:cNvSpPr/>
            <p:nvPr/>
          </p:nvSpPr>
          <p:spPr bwMode="gray">
            <a:xfrm>
              <a:off x="376138" y="967447"/>
              <a:ext cx="432000" cy="432000"/>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zh-CN" altLang="en-US" sz="1600" b="1" u="none" strike="noStrike" kern="0" cap="none" spc="0" normalizeH="0" baseline="0" noProof="0" dirty="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22" name="Freeform 589">
              <a:extLst>
                <a:ext uri="{FF2B5EF4-FFF2-40B4-BE49-F238E27FC236}">
                  <a16:creationId xmlns:a16="http://schemas.microsoft.com/office/drawing/2014/main" id="{528A6BC5-AD26-EFF9-1ACA-B50E3C6E29B9}"/>
                </a:ext>
              </a:extLst>
            </p:cNvPr>
            <p:cNvSpPr>
              <a:spLocks noChangeAspect="1" noEditPoints="1"/>
            </p:cNvSpPr>
            <p:nvPr/>
          </p:nvSpPr>
          <p:spPr bwMode="auto">
            <a:xfrm>
              <a:off x="376138" y="967447"/>
              <a:ext cx="432000" cy="432000"/>
            </a:xfrm>
            <a:custGeom>
              <a:avLst/>
              <a:gdLst>
                <a:gd name="T0" fmla="*/ 384 w 512"/>
                <a:gd name="T1" fmla="*/ 157 h 512"/>
                <a:gd name="T2" fmla="*/ 384 w 512"/>
                <a:gd name="T3" fmla="*/ 349 h 512"/>
                <a:gd name="T4" fmla="*/ 266 w 512"/>
                <a:gd name="T5" fmla="*/ 348 h 512"/>
                <a:gd name="T6" fmla="*/ 266 w 512"/>
                <a:gd name="T7" fmla="*/ 157 h 512"/>
                <a:gd name="T8" fmla="*/ 384 w 512"/>
                <a:gd name="T9" fmla="*/ 157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405 w 512"/>
                <a:gd name="T21" fmla="*/ 149 h 512"/>
                <a:gd name="T22" fmla="*/ 398 w 512"/>
                <a:gd name="T23" fmla="*/ 139 h 512"/>
                <a:gd name="T24" fmla="*/ 256 w 512"/>
                <a:gd name="T25" fmla="*/ 138 h 512"/>
                <a:gd name="T26" fmla="*/ 114 w 512"/>
                <a:gd name="T27" fmla="*/ 139 h 512"/>
                <a:gd name="T28" fmla="*/ 106 w 512"/>
                <a:gd name="T29" fmla="*/ 149 h 512"/>
                <a:gd name="T30" fmla="*/ 106 w 512"/>
                <a:gd name="T31" fmla="*/ 362 h 512"/>
                <a:gd name="T32" fmla="*/ 111 w 512"/>
                <a:gd name="T33" fmla="*/ 371 h 512"/>
                <a:gd name="T34" fmla="*/ 121 w 512"/>
                <a:gd name="T35" fmla="*/ 372 h 512"/>
                <a:gd name="T36" fmla="*/ 253 w 512"/>
                <a:gd name="T37" fmla="*/ 373 h 512"/>
                <a:gd name="T38" fmla="*/ 256 w 512"/>
                <a:gd name="T39" fmla="*/ 373 h 512"/>
                <a:gd name="T40" fmla="*/ 260 w 512"/>
                <a:gd name="T41" fmla="*/ 372 h 512"/>
                <a:gd name="T42" fmla="*/ 260 w 512"/>
                <a:gd name="T43" fmla="*/ 372 h 512"/>
                <a:gd name="T44" fmla="*/ 391 w 512"/>
                <a:gd name="T45" fmla="*/ 373 h 512"/>
                <a:gd name="T46" fmla="*/ 401 w 512"/>
                <a:gd name="T47" fmla="*/ 371 h 512"/>
                <a:gd name="T48" fmla="*/ 405 w 512"/>
                <a:gd name="T49" fmla="*/ 362 h 512"/>
                <a:gd name="T50" fmla="*/ 405 w 512"/>
                <a:gd name="T51" fmla="*/ 149 h 512"/>
                <a:gd name="T52" fmla="*/ 128 w 512"/>
                <a:gd name="T53" fmla="*/ 157 h 512"/>
                <a:gd name="T54" fmla="*/ 128 w 512"/>
                <a:gd name="T55" fmla="*/ 348 h 512"/>
                <a:gd name="T56" fmla="*/ 245 w 512"/>
                <a:gd name="T57" fmla="*/ 349 h 512"/>
                <a:gd name="T58" fmla="*/ 245 w 512"/>
                <a:gd name="T59" fmla="*/ 157 h 512"/>
                <a:gd name="T60" fmla="*/ 128 w 512"/>
                <a:gd name="T61" fmla="*/ 15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2" h="512">
                  <a:moveTo>
                    <a:pt x="384" y="157"/>
                  </a:moveTo>
                  <a:cubicBezTo>
                    <a:pt x="384" y="349"/>
                    <a:pt x="384" y="349"/>
                    <a:pt x="384" y="349"/>
                  </a:cubicBezTo>
                  <a:cubicBezTo>
                    <a:pt x="328" y="335"/>
                    <a:pt x="287" y="342"/>
                    <a:pt x="266" y="348"/>
                  </a:cubicBezTo>
                  <a:cubicBezTo>
                    <a:pt x="266" y="157"/>
                    <a:pt x="266" y="157"/>
                    <a:pt x="266" y="157"/>
                  </a:cubicBezTo>
                  <a:cubicBezTo>
                    <a:pt x="321" y="144"/>
                    <a:pt x="367" y="153"/>
                    <a:pt x="384" y="15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149"/>
                  </a:moveTo>
                  <a:cubicBezTo>
                    <a:pt x="405" y="144"/>
                    <a:pt x="402" y="140"/>
                    <a:pt x="398" y="139"/>
                  </a:cubicBezTo>
                  <a:cubicBezTo>
                    <a:pt x="395" y="138"/>
                    <a:pt x="334" y="117"/>
                    <a:pt x="256" y="138"/>
                  </a:cubicBezTo>
                  <a:cubicBezTo>
                    <a:pt x="243" y="133"/>
                    <a:pt x="191" y="120"/>
                    <a:pt x="114" y="139"/>
                  </a:cubicBezTo>
                  <a:cubicBezTo>
                    <a:pt x="110" y="140"/>
                    <a:pt x="106" y="144"/>
                    <a:pt x="106" y="149"/>
                  </a:cubicBezTo>
                  <a:cubicBezTo>
                    <a:pt x="106" y="362"/>
                    <a:pt x="106" y="362"/>
                    <a:pt x="106" y="362"/>
                  </a:cubicBezTo>
                  <a:cubicBezTo>
                    <a:pt x="106" y="366"/>
                    <a:pt x="108" y="369"/>
                    <a:pt x="111" y="371"/>
                  </a:cubicBezTo>
                  <a:cubicBezTo>
                    <a:pt x="114" y="373"/>
                    <a:pt x="118" y="374"/>
                    <a:pt x="121" y="372"/>
                  </a:cubicBezTo>
                  <a:cubicBezTo>
                    <a:pt x="122" y="372"/>
                    <a:pt x="178" y="350"/>
                    <a:pt x="253" y="373"/>
                  </a:cubicBezTo>
                  <a:cubicBezTo>
                    <a:pt x="254" y="373"/>
                    <a:pt x="255" y="373"/>
                    <a:pt x="256" y="373"/>
                  </a:cubicBezTo>
                  <a:cubicBezTo>
                    <a:pt x="257" y="373"/>
                    <a:pt x="259" y="373"/>
                    <a:pt x="260" y="372"/>
                  </a:cubicBezTo>
                  <a:cubicBezTo>
                    <a:pt x="260" y="372"/>
                    <a:pt x="260" y="372"/>
                    <a:pt x="260" y="372"/>
                  </a:cubicBezTo>
                  <a:cubicBezTo>
                    <a:pt x="261" y="372"/>
                    <a:pt x="311" y="350"/>
                    <a:pt x="391" y="373"/>
                  </a:cubicBezTo>
                  <a:cubicBezTo>
                    <a:pt x="395" y="373"/>
                    <a:pt x="398" y="373"/>
                    <a:pt x="401" y="371"/>
                  </a:cubicBezTo>
                  <a:cubicBezTo>
                    <a:pt x="403" y="369"/>
                    <a:pt x="405" y="366"/>
                    <a:pt x="405" y="362"/>
                  </a:cubicBezTo>
                  <a:lnTo>
                    <a:pt x="405" y="149"/>
                  </a:lnTo>
                  <a:close/>
                  <a:moveTo>
                    <a:pt x="128" y="157"/>
                  </a:moveTo>
                  <a:cubicBezTo>
                    <a:pt x="128" y="348"/>
                    <a:pt x="128" y="348"/>
                    <a:pt x="128" y="348"/>
                  </a:cubicBezTo>
                  <a:cubicBezTo>
                    <a:pt x="149" y="342"/>
                    <a:pt x="192" y="336"/>
                    <a:pt x="245" y="349"/>
                  </a:cubicBezTo>
                  <a:cubicBezTo>
                    <a:pt x="245" y="157"/>
                    <a:pt x="245" y="157"/>
                    <a:pt x="245" y="157"/>
                  </a:cubicBezTo>
                  <a:cubicBezTo>
                    <a:pt x="229" y="153"/>
                    <a:pt x="187" y="144"/>
                    <a:pt x="128" y="157"/>
                  </a:cubicBezTo>
                  <a:close/>
                </a:path>
              </a:pathLst>
            </a:custGeom>
            <a:solidFill>
              <a:srgbClr val="97999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u="none" strike="noStrike" kern="0" cap="none" spc="0" normalizeH="0" baseline="0" noProof="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grpSp>
      <p:grpSp>
        <p:nvGrpSpPr>
          <p:cNvPr id="23" name="Group 31">
            <a:extLst>
              <a:ext uri="{FF2B5EF4-FFF2-40B4-BE49-F238E27FC236}">
                <a16:creationId xmlns:a16="http://schemas.microsoft.com/office/drawing/2014/main" id="{1A0E70DE-99DB-158E-8254-FF4047134F6C}"/>
              </a:ext>
            </a:extLst>
          </p:cNvPr>
          <p:cNvGrpSpPr/>
          <p:nvPr/>
        </p:nvGrpSpPr>
        <p:grpSpPr>
          <a:xfrm>
            <a:off x="1551898" y="3367443"/>
            <a:ext cx="9904875" cy="286409"/>
            <a:chOff x="824744" y="4362050"/>
            <a:chExt cx="7631232" cy="263677"/>
          </a:xfrm>
        </p:grpSpPr>
        <p:sp>
          <p:nvSpPr>
            <p:cNvPr id="24" name="文本框 65">
              <a:extLst>
                <a:ext uri="{FF2B5EF4-FFF2-40B4-BE49-F238E27FC236}">
                  <a16:creationId xmlns:a16="http://schemas.microsoft.com/office/drawing/2014/main" id="{05A84B6C-0A8D-66CA-DC73-1CA2CBEE0681}"/>
                </a:ext>
              </a:extLst>
            </p:cNvPr>
            <p:cNvSpPr txBox="1"/>
            <p:nvPr/>
          </p:nvSpPr>
          <p:spPr>
            <a:xfrm>
              <a:off x="824744" y="4373014"/>
              <a:ext cx="790424" cy="252713"/>
            </a:xfrm>
            <a:prstGeom prst="rect">
              <a:avLst/>
            </a:prstGeom>
            <a:noFill/>
          </p:spPr>
          <p:txBody>
            <a:bodyPr wrap="none" lIns="0" tIns="0" rIns="0" bIns="0" rtlCol="0" anchor="ctr">
              <a:spAutoFit/>
            </a:bodyPr>
            <a:lstStyle/>
            <a:p>
              <a:pPr>
                <a:lnSpc>
                  <a:spcPct val="120000"/>
                </a:lnSpc>
                <a:buSzPct val="100000"/>
              </a:pPr>
              <a:r>
                <a:rPr kumimoji="1" lang="zh-Hans" altLang="en-US" sz="1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总体做什么</a:t>
              </a:r>
              <a:endParaRPr kumimoji="1" lang="zh-CN" altLang="en-US" sz="1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25" name="文本框 66">
              <a:extLst>
                <a:ext uri="{FF2B5EF4-FFF2-40B4-BE49-F238E27FC236}">
                  <a16:creationId xmlns:a16="http://schemas.microsoft.com/office/drawing/2014/main" id="{3226C9A5-4D78-F4B5-617B-38730C2407AB}"/>
                </a:ext>
              </a:extLst>
            </p:cNvPr>
            <p:cNvSpPr txBox="1"/>
            <p:nvPr/>
          </p:nvSpPr>
          <p:spPr>
            <a:xfrm>
              <a:off x="3074460" y="4373014"/>
              <a:ext cx="790424" cy="252713"/>
            </a:xfrm>
            <a:prstGeom prst="rect">
              <a:avLst/>
            </a:prstGeom>
            <a:noFill/>
          </p:spPr>
          <p:txBody>
            <a:bodyPr wrap="none" lIns="0" tIns="0" rIns="0" bIns="0" rtlCol="0" anchor="ctr">
              <a:spAutoFit/>
            </a:bodyPr>
            <a:lstStyle/>
            <a:p>
              <a:pPr>
                <a:lnSpc>
                  <a:spcPct val="120000"/>
                </a:lnSpc>
                <a:buSzPct val="100000"/>
              </a:pPr>
              <a:r>
                <a:rPr kumimoji="1" lang="zh-Hans" altLang="en-US" sz="1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具体做什么</a:t>
              </a:r>
              <a:endParaRPr kumimoji="1" lang="zh-CN" altLang="en-US" sz="1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26" name="文本框 67">
              <a:extLst>
                <a:ext uri="{FF2B5EF4-FFF2-40B4-BE49-F238E27FC236}">
                  <a16:creationId xmlns:a16="http://schemas.microsoft.com/office/drawing/2014/main" id="{F74573C7-B6CB-0686-DF52-6AE3AE971D2A}"/>
                </a:ext>
              </a:extLst>
            </p:cNvPr>
            <p:cNvSpPr txBox="1"/>
            <p:nvPr/>
          </p:nvSpPr>
          <p:spPr>
            <a:xfrm>
              <a:off x="5475918" y="4362050"/>
              <a:ext cx="474254" cy="252713"/>
            </a:xfrm>
            <a:prstGeom prst="rect">
              <a:avLst/>
            </a:prstGeom>
            <a:noFill/>
          </p:spPr>
          <p:txBody>
            <a:bodyPr wrap="none" lIns="0" tIns="0" rIns="0" bIns="0" rtlCol="0" anchor="ctr">
              <a:spAutoFit/>
            </a:bodyPr>
            <a:lstStyle/>
            <a:p>
              <a:pPr>
                <a:lnSpc>
                  <a:spcPct val="120000"/>
                </a:lnSpc>
                <a:buSzPct val="100000"/>
              </a:pPr>
              <a:r>
                <a:rPr kumimoji="1" lang="zh-Hans" altLang="en-US" sz="1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怎么做</a:t>
              </a:r>
              <a:endParaRPr kumimoji="1" lang="zh-CN" altLang="en-US" sz="1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27" name="文本框 68">
              <a:extLst>
                <a:ext uri="{FF2B5EF4-FFF2-40B4-BE49-F238E27FC236}">
                  <a16:creationId xmlns:a16="http://schemas.microsoft.com/office/drawing/2014/main" id="{B4798065-5A18-2667-024B-BA6CCDC3D49B}"/>
                </a:ext>
              </a:extLst>
            </p:cNvPr>
            <p:cNvSpPr txBox="1"/>
            <p:nvPr/>
          </p:nvSpPr>
          <p:spPr>
            <a:xfrm>
              <a:off x="7507468" y="4362050"/>
              <a:ext cx="948508" cy="252712"/>
            </a:xfrm>
            <a:prstGeom prst="rect">
              <a:avLst/>
            </a:prstGeom>
            <a:noFill/>
          </p:spPr>
          <p:txBody>
            <a:bodyPr wrap="none" lIns="0" tIns="0" rIns="0" bIns="0" rtlCol="0" anchor="ctr">
              <a:spAutoFit/>
            </a:bodyPr>
            <a:lstStyle/>
            <a:p>
              <a:pPr>
                <a:lnSpc>
                  <a:spcPct val="120000"/>
                </a:lnSpc>
                <a:buSzPct val="100000"/>
              </a:pPr>
              <a:r>
                <a:rPr kumimoji="1" lang="zh-Hans" altLang="en-US" sz="1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达到什么结果</a:t>
              </a:r>
              <a:endParaRPr kumimoji="1" lang="zh-CN" altLang="en-US" sz="1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p:txBody>
        </p:sp>
      </p:grpSp>
      <p:sp>
        <p:nvSpPr>
          <p:cNvPr id="28" name="文本框 74">
            <a:extLst>
              <a:ext uri="{FF2B5EF4-FFF2-40B4-BE49-F238E27FC236}">
                <a16:creationId xmlns:a16="http://schemas.microsoft.com/office/drawing/2014/main" id="{A784453D-7B27-90D5-9F0F-A4B81C0CE2A6}"/>
              </a:ext>
            </a:extLst>
          </p:cNvPr>
          <p:cNvSpPr txBox="1"/>
          <p:nvPr/>
        </p:nvSpPr>
        <p:spPr>
          <a:xfrm>
            <a:off x="1176982" y="5212781"/>
            <a:ext cx="1932472" cy="423386"/>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buSzPct val="100000"/>
            </a:pPr>
            <a:r>
              <a:rPr kumimoji="1" lang="zh-Hans" altLang="en-U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制定时注意</a:t>
            </a:r>
            <a:r>
              <a:rPr kumimoji="1" lang="zh-CN" altLang="en-U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承接企业战略和愿景</a:t>
            </a:r>
          </a:p>
        </p:txBody>
      </p:sp>
      <p:sp>
        <p:nvSpPr>
          <p:cNvPr id="29" name="文本框 75">
            <a:extLst>
              <a:ext uri="{FF2B5EF4-FFF2-40B4-BE49-F238E27FC236}">
                <a16:creationId xmlns:a16="http://schemas.microsoft.com/office/drawing/2014/main" id="{E8EE1F55-F3CB-48FA-9A38-F0B67BBE2C11}"/>
              </a:ext>
            </a:extLst>
          </p:cNvPr>
          <p:cNvSpPr txBox="1"/>
          <p:nvPr/>
        </p:nvSpPr>
        <p:spPr>
          <a:xfrm>
            <a:off x="3996555" y="5212781"/>
            <a:ext cx="1838000" cy="423386"/>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buSzPct val="100000"/>
            </a:pPr>
            <a:r>
              <a:rPr lang="en-US" altLang="zh-CN"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G</a:t>
            </a:r>
            <a:r>
              <a:rPr lang="zh-CN" altLang="en-U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是</a:t>
            </a:r>
            <a:r>
              <a:rPr lang="en-US" altLang="zh-CN"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O</a:t>
            </a:r>
            <a:r>
              <a:rPr lang="zh-CN" altLang="en-U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的更细化、更精确化的描述</a:t>
            </a:r>
            <a:endParaRPr lang="en-US" altLang="zh-CN"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30" name="文本框 76">
            <a:extLst>
              <a:ext uri="{FF2B5EF4-FFF2-40B4-BE49-F238E27FC236}">
                <a16:creationId xmlns:a16="http://schemas.microsoft.com/office/drawing/2014/main" id="{0E4873C7-C597-A524-940D-B24909B8E27E}"/>
              </a:ext>
            </a:extLst>
          </p:cNvPr>
          <p:cNvSpPr txBox="1"/>
          <p:nvPr/>
        </p:nvSpPr>
        <p:spPr>
          <a:xfrm>
            <a:off x="6791081" y="5202876"/>
            <a:ext cx="2145012" cy="66479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20000"/>
              </a:lnSpc>
              <a:buSzPct val="100000"/>
              <a:buFont typeface="Arial" panose="020B0604020202020204" pitchFamily="34" charset="0"/>
              <a:buChar char="•"/>
            </a:pPr>
            <a:r>
              <a:rPr kumimoji="1" lang="en-US" altLang="zh-Han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S</a:t>
            </a:r>
            <a:r>
              <a:rPr kumimoji="1" lang="zh-Hans" altLang="en-U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和</a:t>
            </a:r>
            <a:r>
              <a:rPr kumimoji="1" lang="en-US" altLang="zh-Han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G</a:t>
            </a:r>
            <a:r>
              <a:rPr kumimoji="1" lang="zh-Hans" altLang="en-U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间有必然的联系</a:t>
            </a:r>
            <a:endParaRPr kumimoji="1" lang="en-US" altLang="zh-Han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a:p>
            <a:pPr marL="171450" indent="-171450">
              <a:lnSpc>
                <a:spcPct val="120000"/>
              </a:lnSpc>
              <a:buSzPct val="100000"/>
              <a:buFont typeface="Arial" panose="020B0604020202020204" pitchFamily="34" charset="0"/>
              <a:buChar char="•"/>
            </a:pPr>
            <a:r>
              <a:rPr kumimoji="1" lang="zh-Hans" altLang="en-U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在有限的资源下把握重点并保证可行性</a:t>
            </a:r>
            <a:endParaRPr kumimoji="1" lang="en-US" altLang="zh-Han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31" name="文本框 77">
            <a:extLst>
              <a:ext uri="{FF2B5EF4-FFF2-40B4-BE49-F238E27FC236}">
                <a16:creationId xmlns:a16="http://schemas.microsoft.com/office/drawing/2014/main" id="{E3F3E85B-1AED-F491-43E3-748660C610D6}"/>
              </a:ext>
            </a:extLst>
          </p:cNvPr>
          <p:cNvSpPr txBox="1"/>
          <p:nvPr/>
        </p:nvSpPr>
        <p:spPr>
          <a:xfrm>
            <a:off x="9679846" y="5212781"/>
            <a:ext cx="2059244" cy="423386"/>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buSzPct val="100000"/>
            </a:pPr>
            <a:r>
              <a:rPr kumimoji="1" lang="zh-Hans" altLang="en-U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目的在于定期考量，及时回顾和调整</a:t>
            </a:r>
            <a:endParaRPr kumimoji="1" lang="en-US" altLang="zh-Hans" sz="12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32" name="Freeform 44">
            <a:extLst>
              <a:ext uri="{FF2B5EF4-FFF2-40B4-BE49-F238E27FC236}">
                <a16:creationId xmlns:a16="http://schemas.microsoft.com/office/drawing/2014/main" id="{7DC46356-39FE-9D71-A57A-1A6B45EE4D08}"/>
              </a:ext>
            </a:extLst>
          </p:cNvPr>
          <p:cNvSpPr>
            <a:spLocks noChangeAspect="1" noEditPoints="1"/>
          </p:cNvSpPr>
          <p:nvPr/>
        </p:nvSpPr>
        <p:spPr bwMode="auto">
          <a:xfrm>
            <a:off x="656112" y="5161193"/>
            <a:ext cx="464882" cy="358169"/>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u="none" strike="noStrike" kern="1200" cap="none" spc="0" normalizeH="0" baseline="0" noProof="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33" name="Freeform 45">
            <a:extLst>
              <a:ext uri="{FF2B5EF4-FFF2-40B4-BE49-F238E27FC236}">
                <a16:creationId xmlns:a16="http://schemas.microsoft.com/office/drawing/2014/main" id="{7EE79D94-F777-E01D-A0D5-196D7F174484}"/>
              </a:ext>
            </a:extLst>
          </p:cNvPr>
          <p:cNvSpPr>
            <a:spLocks noChangeAspect="1" noEditPoints="1"/>
          </p:cNvSpPr>
          <p:nvPr/>
        </p:nvSpPr>
        <p:spPr bwMode="auto">
          <a:xfrm>
            <a:off x="3451982" y="5161193"/>
            <a:ext cx="464882" cy="358169"/>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u="none" strike="noStrike" kern="1200" cap="none" spc="0" normalizeH="0" baseline="0" noProof="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34" name="Freeform 46">
            <a:extLst>
              <a:ext uri="{FF2B5EF4-FFF2-40B4-BE49-F238E27FC236}">
                <a16:creationId xmlns:a16="http://schemas.microsoft.com/office/drawing/2014/main" id="{1271F4FE-0AE0-11B5-985E-D3FA021669BF}"/>
              </a:ext>
            </a:extLst>
          </p:cNvPr>
          <p:cNvSpPr>
            <a:spLocks noChangeAspect="1" noEditPoints="1"/>
          </p:cNvSpPr>
          <p:nvPr/>
        </p:nvSpPr>
        <p:spPr bwMode="auto">
          <a:xfrm>
            <a:off x="6293501" y="5161193"/>
            <a:ext cx="464882" cy="358169"/>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u="none" strike="noStrike" kern="1200" cap="none" spc="0" normalizeH="0" baseline="0" noProof="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35" name="Freeform 47">
            <a:extLst>
              <a:ext uri="{FF2B5EF4-FFF2-40B4-BE49-F238E27FC236}">
                <a16:creationId xmlns:a16="http://schemas.microsoft.com/office/drawing/2014/main" id="{933E1AC7-293E-437B-6B0A-33F930A51101}"/>
              </a:ext>
            </a:extLst>
          </p:cNvPr>
          <p:cNvSpPr>
            <a:spLocks noChangeAspect="1" noEditPoints="1"/>
          </p:cNvSpPr>
          <p:nvPr/>
        </p:nvSpPr>
        <p:spPr bwMode="auto">
          <a:xfrm>
            <a:off x="9179730" y="5161193"/>
            <a:ext cx="464882" cy="358169"/>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u="none" strike="noStrike" kern="1200" cap="none" spc="0" normalizeH="0" baseline="0" noProof="0">
              <a:ln>
                <a:noFill/>
              </a:ln>
              <a:solidFill>
                <a:schemeClr val="bg1"/>
              </a:solidFill>
              <a:effectLst/>
              <a:uLnTx/>
              <a:uFillTx/>
              <a:latin typeface="Arial Black" panose="020B0604020202020204" pitchFamily="34" charset="0"/>
              <a:ea typeface="Microsoft YaHei" panose="020B0503020204020204" pitchFamily="34" charset="-122"/>
              <a:cs typeface="Arial Black" panose="020B0604020202020204" pitchFamily="34" charset="0"/>
            </a:endParaRPr>
          </a:p>
        </p:txBody>
      </p:sp>
      <p:sp>
        <p:nvSpPr>
          <p:cNvPr id="36" name="Rectangle 92">
            <a:extLst>
              <a:ext uri="{FF2B5EF4-FFF2-40B4-BE49-F238E27FC236}">
                <a16:creationId xmlns:a16="http://schemas.microsoft.com/office/drawing/2014/main" id="{B72397FB-3023-85A0-92D9-E7676B28EBD3}"/>
              </a:ext>
            </a:extLst>
          </p:cNvPr>
          <p:cNvSpPr>
            <a:spLocks noChangeArrowheads="1"/>
          </p:cNvSpPr>
          <p:nvPr/>
        </p:nvSpPr>
        <p:spPr bwMode="auto">
          <a:xfrm>
            <a:off x="630380" y="4198734"/>
            <a:ext cx="2352268" cy="590033"/>
          </a:xfrm>
          <a:prstGeom prst="rect">
            <a:avLst/>
          </a:prstGeom>
          <a:noFill/>
          <a:ln>
            <a:noFill/>
          </a:ln>
          <a:effectLst/>
          <a:extLst>
            <a:ext uri="{909E8E84-426E-40DD-AFC4-6F175D3DCCD1}">
              <a14:hiddenFill xmlns:a14="http://schemas.microsoft.com/office/drawing/2010/main">
                <a:solidFill>
                  <a:srgbClr val="BDD17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fontAlgn="base">
              <a:spcBef>
                <a:spcPct val="0"/>
              </a:spcBef>
              <a:spcAft>
                <a:spcPct val="31000"/>
              </a:spcAft>
              <a:buFont typeface="Wingdings" pitchFamily="2" charset="2"/>
              <a:buChar char="Ø"/>
            </a:pPr>
            <a:r>
              <a:rPr lang="zh-CN" altLang="en-US"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为什么存在？</a:t>
            </a:r>
          </a:p>
          <a:p>
            <a:pPr marL="285750" indent="-285750" fontAlgn="base">
              <a:spcBef>
                <a:spcPct val="0"/>
              </a:spcBef>
              <a:spcAft>
                <a:spcPct val="31000"/>
              </a:spcAft>
              <a:buFont typeface="Wingdings" pitchFamily="2" charset="2"/>
              <a:buChar char="Ø"/>
            </a:pPr>
            <a:r>
              <a:rPr lang="zh-CN" altLang="en-US"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方向是什么？</a:t>
            </a:r>
          </a:p>
        </p:txBody>
      </p:sp>
      <p:sp>
        <p:nvSpPr>
          <p:cNvPr id="37" name="Rectangle 93">
            <a:extLst>
              <a:ext uri="{FF2B5EF4-FFF2-40B4-BE49-F238E27FC236}">
                <a16:creationId xmlns:a16="http://schemas.microsoft.com/office/drawing/2014/main" id="{362EA54A-AE59-6D04-53AD-73F1F252C27B}"/>
              </a:ext>
            </a:extLst>
          </p:cNvPr>
          <p:cNvSpPr>
            <a:spLocks noChangeArrowheads="1"/>
          </p:cNvSpPr>
          <p:nvPr/>
        </p:nvSpPr>
        <p:spPr bwMode="auto">
          <a:xfrm>
            <a:off x="3515506" y="4139438"/>
            <a:ext cx="2155148" cy="523220"/>
          </a:xfrm>
          <a:prstGeom prst="rect">
            <a:avLst/>
          </a:prstGeom>
          <a:noFill/>
          <a:ln>
            <a:noFill/>
          </a:ln>
          <a:effectLst/>
          <a:extLst>
            <a:ext uri="{909E8E84-426E-40DD-AFC4-6F175D3DCCD1}">
              <a14:hiddenFill xmlns:a14="http://schemas.microsoft.com/office/drawing/2010/main">
                <a:solidFill>
                  <a:srgbClr val="BDD17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fontAlgn="base">
              <a:spcBef>
                <a:spcPct val="0"/>
              </a:spcBef>
              <a:spcAft>
                <a:spcPct val="31000"/>
              </a:spcAft>
              <a:buFont typeface="Wingdings" pitchFamily="2" charset="2"/>
              <a:buChar char="Ø"/>
            </a:pPr>
            <a:r>
              <a:rPr lang="zh-CN" altLang="en-US"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公司</a:t>
            </a:r>
            <a:r>
              <a:rPr lang="en-US" altLang="zh-CN"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a:t>
            </a:r>
            <a:r>
              <a:rPr lang="zh-CN" altLang="en-US"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部门</a:t>
            </a:r>
            <a:r>
              <a:rPr lang="en-US" altLang="zh-CN"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a:t>
            </a:r>
            <a:r>
              <a:rPr lang="zh-CN" altLang="en-US"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项目要达成什么结果？</a:t>
            </a:r>
          </a:p>
        </p:txBody>
      </p:sp>
      <p:sp>
        <p:nvSpPr>
          <p:cNvPr id="38" name="Rectangle 94">
            <a:extLst>
              <a:ext uri="{FF2B5EF4-FFF2-40B4-BE49-F238E27FC236}">
                <a16:creationId xmlns:a16="http://schemas.microsoft.com/office/drawing/2014/main" id="{40A0EEEF-539E-7E81-AA6A-F37B61689129}"/>
              </a:ext>
            </a:extLst>
          </p:cNvPr>
          <p:cNvSpPr>
            <a:spLocks noChangeArrowheads="1"/>
          </p:cNvSpPr>
          <p:nvPr/>
        </p:nvSpPr>
        <p:spPr bwMode="auto">
          <a:xfrm>
            <a:off x="6384758" y="4115263"/>
            <a:ext cx="2299092" cy="738664"/>
          </a:xfrm>
          <a:prstGeom prst="rect">
            <a:avLst/>
          </a:prstGeom>
          <a:noFill/>
          <a:ln>
            <a:noFill/>
          </a:ln>
          <a:effectLst/>
          <a:extLst>
            <a:ext uri="{909E8E84-426E-40DD-AFC4-6F175D3DCCD1}">
              <a14:hiddenFill xmlns:a14="http://schemas.microsoft.com/office/drawing/2010/main">
                <a:solidFill>
                  <a:srgbClr val="BDD17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fontAlgn="base">
              <a:spcBef>
                <a:spcPct val="0"/>
              </a:spcBef>
              <a:spcAft>
                <a:spcPct val="31000"/>
              </a:spcAft>
              <a:buFont typeface="Wingdings" pitchFamily="2" charset="2"/>
              <a:buChar char="Ø"/>
            </a:pPr>
            <a:r>
              <a:rPr lang="zh-CN" altLang="en-US"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为达成这些结果，部门</a:t>
            </a:r>
            <a:r>
              <a:rPr lang="en-US" altLang="zh-CN"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a:t>
            </a:r>
            <a:r>
              <a:rPr lang="zh-CN" altLang="en-US"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项目年要做哪几件主要工作？</a:t>
            </a:r>
          </a:p>
        </p:txBody>
      </p:sp>
      <p:sp>
        <p:nvSpPr>
          <p:cNvPr id="39" name="Rectangle 95">
            <a:extLst>
              <a:ext uri="{FF2B5EF4-FFF2-40B4-BE49-F238E27FC236}">
                <a16:creationId xmlns:a16="http://schemas.microsoft.com/office/drawing/2014/main" id="{3732D4D1-4AE1-7E52-8EC9-834464FD0CDB}"/>
              </a:ext>
            </a:extLst>
          </p:cNvPr>
          <p:cNvSpPr>
            <a:spLocks noChangeArrowheads="1"/>
          </p:cNvSpPr>
          <p:nvPr/>
        </p:nvSpPr>
        <p:spPr bwMode="auto">
          <a:xfrm>
            <a:off x="9261947" y="4059562"/>
            <a:ext cx="2299092" cy="805477"/>
          </a:xfrm>
          <a:prstGeom prst="rect">
            <a:avLst/>
          </a:prstGeom>
          <a:noFill/>
          <a:ln>
            <a:noFill/>
          </a:ln>
          <a:effectLst/>
          <a:extLst>
            <a:ext uri="{909E8E84-426E-40DD-AFC4-6F175D3DCCD1}">
              <a14:hiddenFill xmlns:a14="http://schemas.microsoft.com/office/drawing/2010/main">
                <a:solidFill>
                  <a:srgbClr val="BDD17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fontAlgn="base">
              <a:spcBef>
                <a:spcPct val="0"/>
              </a:spcBef>
              <a:spcAft>
                <a:spcPct val="31000"/>
              </a:spcAft>
              <a:buFont typeface="Wingdings" pitchFamily="2" charset="2"/>
              <a:buChar char="Ø"/>
            </a:pPr>
            <a:r>
              <a:rPr lang="zh-CN" altLang="en-US"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部门</a:t>
            </a:r>
            <a:r>
              <a:rPr lang="en-US" altLang="zh-CN"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a:t>
            </a:r>
            <a:r>
              <a:rPr lang="zh-CN" altLang="en-US"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项目怎么衡量这几件事做到了？</a:t>
            </a:r>
          </a:p>
          <a:p>
            <a:pPr marL="285750" indent="-285750" fontAlgn="base">
              <a:spcBef>
                <a:spcPct val="0"/>
              </a:spcBef>
              <a:spcAft>
                <a:spcPct val="31000"/>
              </a:spcAft>
              <a:buFont typeface="Wingdings" pitchFamily="2" charset="2"/>
              <a:buChar char="Ø"/>
            </a:pPr>
            <a:r>
              <a:rPr lang="zh-CN" altLang="en-US" sz="14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用哪些指标衡量？</a:t>
            </a:r>
          </a:p>
        </p:txBody>
      </p:sp>
    </p:spTree>
    <p:extLst>
      <p:ext uri="{BB962C8B-B14F-4D97-AF65-F5344CB8AC3E}">
        <p14:creationId xmlns:p14="http://schemas.microsoft.com/office/powerpoint/2010/main" val="171097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3" grpId="0" animBg="1"/>
      <p:bldP spid="34" grpId="0" animBg="1"/>
      <p:bldP spid="35" grpId="0" animBg="1"/>
      <p:bldP spid="36" grpId="0"/>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D461827-5E43-FB97-8169-4AE68CF28BCF}"/>
              </a:ext>
            </a:extLst>
          </p:cNvPr>
          <p:cNvSpPr txBox="1"/>
          <p:nvPr>
            <p:custDataLst>
              <p:tags r:id="rId1"/>
            </p:custDataLst>
          </p:nvPr>
        </p:nvSpPr>
        <p:spPr>
          <a:xfrm>
            <a:off x="1431925" y="474413"/>
            <a:ext cx="9328150"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请大家帮我拿主意！</a:t>
            </a:r>
          </a:p>
        </p:txBody>
      </p:sp>
      <p:graphicFrame>
        <p:nvGraphicFramePr>
          <p:cNvPr id="4" name="表格 3">
            <a:extLst>
              <a:ext uri="{FF2B5EF4-FFF2-40B4-BE49-F238E27FC236}">
                <a16:creationId xmlns:a16="http://schemas.microsoft.com/office/drawing/2014/main" id="{0111F335-58C1-99DC-42A3-C980BB75ED1B}"/>
              </a:ext>
            </a:extLst>
          </p:cNvPr>
          <p:cNvGraphicFramePr>
            <a:graphicFrameLocks noGrp="1"/>
          </p:cNvGraphicFramePr>
          <p:nvPr>
            <p:extLst>
              <p:ext uri="{D42A27DB-BD31-4B8C-83A1-F6EECF244321}">
                <p14:modId xmlns:p14="http://schemas.microsoft.com/office/powerpoint/2010/main" val="2095087484"/>
              </p:ext>
            </p:extLst>
          </p:nvPr>
        </p:nvGraphicFramePr>
        <p:xfrm>
          <a:off x="708796" y="1507523"/>
          <a:ext cx="10790947" cy="4208800"/>
        </p:xfrm>
        <a:graphic>
          <a:graphicData uri="http://schemas.openxmlformats.org/drawingml/2006/table">
            <a:tbl>
              <a:tblPr/>
              <a:tblGrid>
                <a:gridCol w="2546370">
                  <a:extLst>
                    <a:ext uri="{9D8B030D-6E8A-4147-A177-3AD203B41FA5}">
                      <a16:colId xmlns:a16="http://schemas.microsoft.com/office/drawing/2014/main" val="2201839889"/>
                    </a:ext>
                  </a:extLst>
                </a:gridCol>
                <a:gridCol w="1543805">
                  <a:extLst>
                    <a:ext uri="{9D8B030D-6E8A-4147-A177-3AD203B41FA5}">
                      <a16:colId xmlns:a16="http://schemas.microsoft.com/office/drawing/2014/main" val="3909239615"/>
                    </a:ext>
                  </a:extLst>
                </a:gridCol>
                <a:gridCol w="1675193">
                  <a:extLst>
                    <a:ext uri="{9D8B030D-6E8A-4147-A177-3AD203B41FA5}">
                      <a16:colId xmlns:a16="http://schemas.microsoft.com/office/drawing/2014/main" val="92167036"/>
                    </a:ext>
                  </a:extLst>
                </a:gridCol>
                <a:gridCol w="1675193">
                  <a:extLst>
                    <a:ext uri="{9D8B030D-6E8A-4147-A177-3AD203B41FA5}">
                      <a16:colId xmlns:a16="http://schemas.microsoft.com/office/drawing/2014/main" val="3382566589"/>
                    </a:ext>
                  </a:extLst>
                </a:gridCol>
                <a:gridCol w="1675193">
                  <a:extLst>
                    <a:ext uri="{9D8B030D-6E8A-4147-A177-3AD203B41FA5}">
                      <a16:colId xmlns:a16="http://schemas.microsoft.com/office/drawing/2014/main" val="2411723290"/>
                    </a:ext>
                  </a:extLst>
                </a:gridCol>
                <a:gridCol w="1675193">
                  <a:extLst>
                    <a:ext uri="{9D8B030D-6E8A-4147-A177-3AD203B41FA5}">
                      <a16:colId xmlns:a16="http://schemas.microsoft.com/office/drawing/2014/main" val="309373354"/>
                    </a:ext>
                  </a:extLst>
                </a:gridCol>
              </a:tblGrid>
              <a:tr h="420880">
                <a:tc>
                  <a:txBody>
                    <a:bodyPr/>
                    <a:lstStyle/>
                    <a:p>
                      <a:pPr algn="l"/>
                      <a:r>
                        <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模型标签</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计数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百分比</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en-US" altLang="zh-CN"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Goal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en-US" altLang="zh-CN"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Strategy</a:t>
                      </a:r>
                      <a:endPar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en-US" altLang="zh-CN"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Measure</a:t>
                      </a:r>
                      <a:endParaRPr lang="zh-CN" altLang="en-US" sz="16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225008998"/>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重要价值顾客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428229"/>
                  </a:ext>
                </a:extLst>
              </a:tr>
              <a:tr h="420880">
                <a:tc>
                  <a:txBody>
                    <a:bodyPr/>
                    <a:lstStyle/>
                    <a:p>
                      <a:pPr algn="l"/>
                      <a:r>
                        <a:rPr lang="zh-CN" altLang="en-US"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重要保持顾客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308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6.16%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132475"/>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重要发展顾客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423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8.46%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746942"/>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重要挽留顾客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262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186220"/>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一般价值顾客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592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11.84%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6721614"/>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一般保持顾客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20.50%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539556"/>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一般发展顾客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1186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23.72%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459028"/>
                  </a:ext>
                </a:extLst>
              </a:tr>
              <a:tr h="420880">
                <a:tc>
                  <a:txBody>
                    <a:bodyPr/>
                    <a:lstStyle/>
                    <a:p>
                      <a:pPr algn="l"/>
                      <a:r>
                        <a:rPr lang="zh-CN" altLang="en-US"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一般挽留顾客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20.34%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687267"/>
                  </a:ext>
                </a:extLst>
              </a:tr>
              <a:tr h="420880">
                <a:tc>
                  <a:txBody>
                    <a:bodyPr/>
                    <a:lstStyle/>
                    <a:p>
                      <a:pPr algn="l"/>
                      <a:r>
                        <a:rPr lang="zh-CN" altLang="en-US" sz="1600">
                          <a:solidFill>
                            <a:schemeClr val="bg1"/>
                          </a:solidFill>
                          <a:effectLst/>
                          <a:latin typeface="Arial" panose="020B0604020202020204" pitchFamily="34" charset="0"/>
                          <a:ea typeface="Microsoft YaHei" panose="020B0503020204020204" pitchFamily="34" charset="-122"/>
                          <a:cs typeface="Arial" panose="020B0604020202020204" pitchFamily="34" charset="0"/>
                        </a:rPr>
                        <a:t>总计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5000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rPr>
                        <a:t>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altLang="zh-CN" sz="1600"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436053"/>
                  </a:ext>
                </a:extLst>
              </a:tr>
            </a:tbl>
          </a:graphicData>
        </a:graphic>
      </p:graphicFrame>
    </p:spTree>
    <p:extLst>
      <p:ext uri="{BB962C8B-B14F-4D97-AF65-F5344CB8AC3E}">
        <p14:creationId xmlns:p14="http://schemas.microsoft.com/office/powerpoint/2010/main" val="197386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DB0C432-DA64-E422-1EFD-83AC6244552E}"/>
              </a:ext>
            </a:extLst>
          </p:cNvPr>
          <p:cNvSpPr txBox="1"/>
          <p:nvPr/>
        </p:nvSpPr>
        <p:spPr>
          <a:xfrm>
            <a:off x="2310765" y="444500"/>
            <a:ext cx="7570470" cy="645160"/>
          </a:xfrm>
          <a:prstGeom prst="rect">
            <a:avLst/>
          </a:prstGeom>
          <a:noFill/>
        </p:spPr>
        <p:txBody>
          <a:bodyPr wrap="square" rtlCol="0">
            <a:spAutoFit/>
          </a:bodyPr>
          <a:lstStyle/>
          <a:p>
            <a:pPr algn="ctr"/>
            <a:r>
              <a:rPr lang="zh-CN" altLang="en-US" sz="3600" b="1" dirty="0">
                <a:solidFill>
                  <a:prstClr val="white"/>
                </a:solidFill>
                <a:latin typeface="微软雅黑" panose="020B0503020204020204" charset="-122"/>
                <a:ea typeface="微软雅黑" panose="020B0503020204020204" charset="-122"/>
                <a:cs typeface="微软雅黑" panose="020B0503020204020204" charset="-122"/>
              </a:rPr>
              <a:t>通过</a:t>
            </a:r>
            <a:r>
              <a:rPr lang="zh-CN" altLang="en-US" sz="3600" b="1" dirty="0">
                <a:solidFill>
                  <a:srgbClr val="FFFF00"/>
                </a:solidFill>
                <a:latin typeface="微软雅黑" panose="020B0503020204020204" charset="-122"/>
                <a:ea typeface="微软雅黑" panose="020B0503020204020204" charset="-122"/>
                <a:cs typeface="微软雅黑" panose="020B0503020204020204" charset="-122"/>
              </a:rPr>
              <a:t>反馈迭代</a:t>
            </a:r>
            <a:r>
              <a:rPr lang="zh-CN" altLang="en-US" sz="3600" b="1" dirty="0">
                <a:solidFill>
                  <a:prstClr val="white"/>
                </a:solidFill>
                <a:latin typeface="微软雅黑" panose="020B0503020204020204" charset="-122"/>
                <a:ea typeface="微软雅黑" panose="020B0503020204020204" charset="-122"/>
                <a:cs typeface="微软雅黑" panose="020B0503020204020204" charset="-122"/>
              </a:rPr>
              <a:t>来校正行动</a:t>
            </a:r>
          </a:p>
        </p:txBody>
      </p:sp>
      <p:grpSp>
        <p:nvGrpSpPr>
          <p:cNvPr id="3" name="组合 2">
            <a:extLst>
              <a:ext uri="{FF2B5EF4-FFF2-40B4-BE49-F238E27FC236}">
                <a16:creationId xmlns:a16="http://schemas.microsoft.com/office/drawing/2014/main" id="{CB103B6D-8EC2-D897-7BAD-7AA0A1C0BE89}"/>
              </a:ext>
            </a:extLst>
          </p:cNvPr>
          <p:cNvGrpSpPr/>
          <p:nvPr/>
        </p:nvGrpSpPr>
        <p:grpSpPr>
          <a:xfrm>
            <a:off x="1075390" y="1797335"/>
            <a:ext cx="10057284" cy="1696429"/>
            <a:chOff x="1975" y="3491"/>
            <a:chExt cx="15618" cy="1268"/>
          </a:xfrm>
          <a:noFill/>
        </p:grpSpPr>
        <p:sp>
          <p:nvSpPr>
            <p:cNvPr id="4" name="五边形 3">
              <a:extLst>
                <a:ext uri="{FF2B5EF4-FFF2-40B4-BE49-F238E27FC236}">
                  <a16:creationId xmlns:a16="http://schemas.microsoft.com/office/drawing/2014/main" id="{4C6C2DD3-8924-05ED-0EB0-900A3A66CC46}"/>
                </a:ext>
              </a:extLst>
            </p:cNvPr>
            <p:cNvSpPr/>
            <p:nvPr>
              <p:custDataLst>
                <p:tags r:id="rId4"/>
              </p:custDataLst>
            </p:nvPr>
          </p:nvSpPr>
          <p:spPr>
            <a:xfrm>
              <a:off x="1975" y="3507"/>
              <a:ext cx="3478" cy="1252"/>
            </a:xfrm>
            <a:prstGeom prst="homePlate">
              <a:avLst>
                <a:gd name="adj" fmla="val 24439"/>
              </a:avLst>
            </a:prstGeom>
            <a:grpFill/>
            <a:ln w="12700" cap="flat" cmpd="sng" algn="ctr">
              <a:solidFill>
                <a:schemeClr val="bg1"/>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u="none" strike="noStrike" kern="0" cap="none" spc="0" normalizeH="0" baseline="0" noProof="0" dirty="0">
                  <a:ln>
                    <a:noFill/>
                  </a:ln>
                  <a:solidFill>
                    <a:sysClr val="window" lastClr="FFFFFF"/>
                  </a:solidFill>
                  <a:effectLst/>
                  <a:uLnTx/>
                  <a:uFillTx/>
                  <a:latin typeface="Songti SC Black" panose="02010600040101010101" pitchFamily="2" charset="-122"/>
                  <a:ea typeface="Songti SC Black" panose="02010600040101010101" pitchFamily="2" charset="-122"/>
                  <a:cs typeface="+mn-ea"/>
                  <a:sym typeface="Arial" panose="020B0604020202020204" pitchFamily="34" charset="0"/>
                </a:rPr>
                <a:t>每天站会</a:t>
              </a:r>
            </a:p>
          </p:txBody>
        </p:sp>
        <p:sp>
          <p:nvSpPr>
            <p:cNvPr id="5" name="任意多边形 7">
              <a:extLst>
                <a:ext uri="{FF2B5EF4-FFF2-40B4-BE49-F238E27FC236}">
                  <a16:creationId xmlns:a16="http://schemas.microsoft.com/office/drawing/2014/main" id="{C673CAEA-C0E9-8905-2DA9-4DC9C14C13AE}"/>
                </a:ext>
              </a:extLst>
            </p:cNvPr>
            <p:cNvSpPr/>
            <p:nvPr>
              <p:custDataLst>
                <p:tags r:id="rId5"/>
              </p:custDataLst>
            </p:nvPr>
          </p:nvSpPr>
          <p:spPr>
            <a:xfrm>
              <a:off x="4992" y="3507"/>
              <a:ext cx="3478" cy="1252"/>
            </a:xfrm>
            <a:custGeom>
              <a:avLst/>
              <a:gdLst>
                <a:gd name="connsiteX0" fmla="*/ 0 w 2044284"/>
                <a:gd name="connsiteY0" fmla="*/ 0 h 734516"/>
                <a:gd name="connsiteX1" fmla="*/ 1677027 w 2044284"/>
                <a:gd name="connsiteY1" fmla="*/ 0 h 734516"/>
                <a:gd name="connsiteX2" fmla="*/ 2044284 w 2044284"/>
                <a:gd name="connsiteY2" fmla="*/ 367259 h 734516"/>
                <a:gd name="connsiteX3" fmla="*/ 1677027 w 2044284"/>
                <a:gd name="connsiteY3" fmla="*/ 734516 h 734516"/>
                <a:gd name="connsiteX4" fmla="*/ 6359 w 2044284"/>
                <a:gd name="connsiteY4" fmla="*/ 734516 h 734516"/>
                <a:gd name="connsiteX5" fmla="*/ 366815 w 2044284"/>
                <a:gd name="connsiteY5" fmla="*/ 374060 h 734516"/>
                <a:gd name="connsiteX6" fmla="*/ 0 w 2044284"/>
                <a:gd name="connsiteY6" fmla="*/ 7244 h 73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284" h="734516">
                  <a:moveTo>
                    <a:pt x="0" y="0"/>
                  </a:moveTo>
                  <a:lnTo>
                    <a:pt x="1677027" y="0"/>
                  </a:lnTo>
                  <a:lnTo>
                    <a:pt x="2044284" y="367259"/>
                  </a:lnTo>
                  <a:lnTo>
                    <a:pt x="1677027" y="734516"/>
                  </a:lnTo>
                  <a:lnTo>
                    <a:pt x="6359" y="734516"/>
                  </a:lnTo>
                  <a:lnTo>
                    <a:pt x="366815" y="374060"/>
                  </a:lnTo>
                  <a:lnTo>
                    <a:pt x="0" y="7244"/>
                  </a:lnTo>
                  <a:close/>
                </a:path>
              </a:pathLst>
            </a:custGeom>
            <a:grpFill/>
            <a:ln w="12700" cap="flat" cmpd="sng" algn="ctr">
              <a:solidFill>
                <a:schemeClr val="bg1"/>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u="none" strike="noStrike" kern="0" cap="none" spc="0" normalizeH="0" baseline="0" noProof="0" dirty="0">
                  <a:ln>
                    <a:noFill/>
                  </a:ln>
                  <a:solidFill>
                    <a:sysClr val="window" lastClr="FFFFFF"/>
                  </a:solidFill>
                  <a:effectLst/>
                  <a:uLnTx/>
                  <a:uFillTx/>
                  <a:latin typeface="Songti SC Black" panose="02010600040101010101" pitchFamily="2" charset="-122"/>
                  <a:ea typeface="Songti SC Black" panose="02010600040101010101" pitchFamily="2" charset="-122"/>
                  <a:cs typeface="+mn-ea"/>
                  <a:sym typeface="Arial" panose="020B0604020202020204" pitchFamily="34" charset="0"/>
                </a:rPr>
                <a:t>每周例会</a:t>
              </a:r>
            </a:p>
          </p:txBody>
        </p:sp>
        <p:sp>
          <p:nvSpPr>
            <p:cNvPr id="6" name="任意多边形 8">
              <a:extLst>
                <a:ext uri="{FF2B5EF4-FFF2-40B4-BE49-F238E27FC236}">
                  <a16:creationId xmlns:a16="http://schemas.microsoft.com/office/drawing/2014/main" id="{3EBFA213-D1A5-E876-EAB5-2C4E2FCB727F}"/>
                </a:ext>
              </a:extLst>
            </p:cNvPr>
            <p:cNvSpPr/>
            <p:nvPr>
              <p:custDataLst>
                <p:tags r:id="rId6"/>
              </p:custDataLst>
            </p:nvPr>
          </p:nvSpPr>
          <p:spPr>
            <a:xfrm>
              <a:off x="8061" y="3491"/>
              <a:ext cx="3478" cy="1252"/>
            </a:xfrm>
            <a:custGeom>
              <a:avLst/>
              <a:gdLst>
                <a:gd name="connsiteX0" fmla="*/ 0 w 2044284"/>
                <a:gd name="connsiteY0" fmla="*/ 0 h 734516"/>
                <a:gd name="connsiteX1" fmla="*/ 1677027 w 2044284"/>
                <a:gd name="connsiteY1" fmla="*/ 0 h 734516"/>
                <a:gd name="connsiteX2" fmla="*/ 2044284 w 2044284"/>
                <a:gd name="connsiteY2" fmla="*/ 367259 h 734516"/>
                <a:gd name="connsiteX3" fmla="*/ 1677027 w 2044284"/>
                <a:gd name="connsiteY3" fmla="*/ 734516 h 734516"/>
                <a:gd name="connsiteX4" fmla="*/ 6359 w 2044284"/>
                <a:gd name="connsiteY4" fmla="*/ 734516 h 734516"/>
                <a:gd name="connsiteX5" fmla="*/ 366815 w 2044284"/>
                <a:gd name="connsiteY5" fmla="*/ 374060 h 734516"/>
                <a:gd name="connsiteX6" fmla="*/ 0 w 2044284"/>
                <a:gd name="connsiteY6" fmla="*/ 7244 h 73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284" h="734516">
                  <a:moveTo>
                    <a:pt x="0" y="0"/>
                  </a:moveTo>
                  <a:lnTo>
                    <a:pt x="1677027" y="0"/>
                  </a:lnTo>
                  <a:lnTo>
                    <a:pt x="2044284" y="367259"/>
                  </a:lnTo>
                  <a:lnTo>
                    <a:pt x="1677027" y="734516"/>
                  </a:lnTo>
                  <a:lnTo>
                    <a:pt x="6359" y="734516"/>
                  </a:lnTo>
                  <a:lnTo>
                    <a:pt x="366815" y="374060"/>
                  </a:lnTo>
                  <a:lnTo>
                    <a:pt x="0" y="7244"/>
                  </a:lnTo>
                  <a:close/>
                </a:path>
              </a:pathLst>
            </a:custGeom>
            <a:grpFill/>
            <a:ln w="12700" cap="flat" cmpd="sng" algn="ctr">
              <a:solidFill>
                <a:schemeClr val="bg1"/>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u="none" strike="noStrike" kern="0" cap="none" spc="0" normalizeH="0" baseline="0" noProof="0" dirty="0">
                  <a:ln>
                    <a:noFill/>
                  </a:ln>
                  <a:solidFill>
                    <a:sysClr val="window" lastClr="FFFFFF"/>
                  </a:solidFill>
                  <a:effectLst/>
                  <a:uLnTx/>
                  <a:uFillTx/>
                  <a:latin typeface="Songti SC Black" panose="02010600040101010101" pitchFamily="2" charset="-122"/>
                  <a:ea typeface="Songti SC Black" panose="02010600040101010101" pitchFamily="2" charset="-122"/>
                  <a:cs typeface="+mn-ea"/>
                  <a:sym typeface="Arial" panose="020B0604020202020204" pitchFamily="34" charset="0"/>
                </a:rPr>
                <a:t>每月辅导</a:t>
              </a:r>
            </a:p>
          </p:txBody>
        </p:sp>
        <p:sp>
          <p:nvSpPr>
            <p:cNvPr id="7" name="任意多边形 9">
              <a:extLst>
                <a:ext uri="{FF2B5EF4-FFF2-40B4-BE49-F238E27FC236}">
                  <a16:creationId xmlns:a16="http://schemas.microsoft.com/office/drawing/2014/main" id="{08947240-577D-36FC-1026-13616ED03A90}"/>
                </a:ext>
              </a:extLst>
            </p:cNvPr>
            <p:cNvSpPr/>
            <p:nvPr>
              <p:custDataLst>
                <p:tags r:id="rId7"/>
              </p:custDataLst>
            </p:nvPr>
          </p:nvSpPr>
          <p:spPr>
            <a:xfrm>
              <a:off x="11097" y="3491"/>
              <a:ext cx="3478" cy="1252"/>
            </a:xfrm>
            <a:custGeom>
              <a:avLst/>
              <a:gdLst>
                <a:gd name="connsiteX0" fmla="*/ 0 w 2044284"/>
                <a:gd name="connsiteY0" fmla="*/ 0 h 734516"/>
                <a:gd name="connsiteX1" fmla="*/ 1677027 w 2044284"/>
                <a:gd name="connsiteY1" fmla="*/ 0 h 734516"/>
                <a:gd name="connsiteX2" fmla="*/ 2044284 w 2044284"/>
                <a:gd name="connsiteY2" fmla="*/ 367259 h 734516"/>
                <a:gd name="connsiteX3" fmla="*/ 1677027 w 2044284"/>
                <a:gd name="connsiteY3" fmla="*/ 734516 h 734516"/>
                <a:gd name="connsiteX4" fmla="*/ 6359 w 2044284"/>
                <a:gd name="connsiteY4" fmla="*/ 734516 h 734516"/>
                <a:gd name="connsiteX5" fmla="*/ 366815 w 2044284"/>
                <a:gd name="connsiteY5" fmla="*/ 374060 h 734516"/>
                <a:gd name="connsiteX6" fmla="*/ 0 w 2044284"/>
                <a:gd name="connsiteY6" fmla="*/ 7244 h 73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284" h="734516">
                  <a:moveTo>
                    <a:pt x="0" y="0"/>
                  </a:moveTo>
                  <a:lnTo>
                    <a:pt x="1677027" y="0"/>
                  </a:lnTo>
                  <a:lnTo>
                    <a:pt x="2044284" y="367259"/>
                  </a:lnTo>
                  <a:lnTo>
                    <a:pt x="1677027" y="734516"/>
                  </a:lnTo>
                  <a:lnTo>
                    <a:pt x="6359" y="734516"/>
                  </a:lnTo>
                  <a:lnTo>
                    <a:pt x="366815" y="374060"/>
                  </a:lnTo>
                  <a:lnTo>
                    <a:pt x="0" y="7244"/>
                  </a:lnTo>
                  <a:close/>
                </a:path>
              </a:pathLst>
            </a:custGeom>
            <a:grpFill/>
            <a:ln w="12700" cap="flat" cmpd="sng" algn="ctr">
              <a:solidFill>
                <a:schemeClr val="bg1"/>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u="none" strike="noStrike" kern="0" cap="none" spc="0" normalizeH="0" baseline="0" noProof="0" dirty="0">
                  <a:ln>
                    <a:noFill/>
                  </a:ln>
                  <a:solidFill>
                    <a:sysClr val="window" lastClr="FFFFFF"/>
                  </a:solidFill>
                  <a:effectLst/>
                  <a:uLnTx/>
                  <a:uFillTx/>
                  <a:latin typeface="Songti SC Black" panose="02010600040101010101" pitchFamily="2" charset="-122"/>
                  <a:ea typeface="Songti SC Black" panose="02010600040101010101" pitchFamily="2" charset="-122"/>
                  <a:cs typeface="+mn-ea"/>
                  <a:sym typeface="Arial" panose="020B0604020202020204" pitchFamily="34" charset="0"/>
                </a:rPr>
                <a:t>季度经营会</a:t>
              </a:r>
            </a:p>
          </p:txBody>
        </p:sp>
        <p:sp>
          <p:nvSpPr>
            <p:cNvPr id="8" name="任意多边形 10">
              <a:extLst>
                <a:ext uri="{FF2B5EF4-FFF2-40B4-BE49-F238E27FC236}">
                  <a16:creationId xmlns:a16="http://schemas.microsoft.com/office/drawing/2014/main" id="{C34D6422-CA52-5A1F-20B1-2DFD5F1BE67E}"/>
                </a:ext>
              </a:extLst>
            </p:cNvPr>
            <p:cNvSpPr/>
            <p:nvPr>
              <p:custDataLst>
                <p:tags r:id="rId8"/>
              </p:custDataLst>
            </p:nvPr>
          </p:nvSpPr>
          <p:spPr>
            <a:xfrm>
              <a:off x="14115" y="3491"/>
              <a:ext cx="3478" cy="1252"/>
            </a:xfrm>
            <a:custGeom>
              <a:avLst/>
              <a:gdLst>
                <a:gd name="connsiteX0" fmla="*/ 0 w 2044284"/>
                <a:gd name="connsiteY0" fmla="*/ 0 h 734516"/>
                <a:gd name="connsiteX1" fmla="*/ 1677027 w 2044284"/>
                <a:gd name="connsiteY1" fmla="*/ 0 h 734516"/>
                <a:gd name="connsiteX2" fmla="*/ 2044284 w 2044284"/>
                <a:gd name="connsiteY2" fmla="*/ 367259 h 734516"/>
                <a:gd name="connsiteX3" fmla="*/ 1677027 w 2044284"/>
                <a:gd name="connsiteY3" fmla="*/ 734516 h 734516"/>
                <a:gd name="connsiteX4" fmla="*/ 6359 w 2044284"/>
                <a:gd name="connsiteY4" fmla="*/ 734516 h 734516"/>
                <a:gd name="connsiteX5" fmla="*/ 366815 w 2044284"/>
                <a:gd name="connsiteY5" fmla="*/ 374060 h 734516"/>
                <a:gd name="connsiteX6" fmla="*/ 0 w 2044284"/>
                <a:gd name="connsiteY6" fmla="*/ 7244 h 73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284" h="734516">
                  <a:moveTo>
                    <a:pt x="0" y="0"/>
                  </a:moveTo>
                  <a:lnTo>
                    <a:pt x="1677027" y="0"/>
                  </a:lnTo>
                  <a:lnTo>
                    <a:pt x="2044284" y="367259"/>
                  </a:lnTo>
                  <a:lnTo>
                    <a:pt x="1677027" y="734516"/>
                  </a:lnTo>
                  <a:lnTo>
                    <a:pt x="6359" y="734516"/>
                  </a:lnTo>
                  <a:lnTo>
                    <a:pt x="366815" y="374060"/>
                  </a:lnTo>
                  <a:lnTo>
                    <a:pt x="0" y="7244"/>
                  </a:lnTo>
                  <a:close/>
                </a:path>
              </a:pathLst>
            </a:custGeom>
            <a:solidFill>
              <a:schemeClr val="accent2">
                <a:hueOff val="0"/>
                <a:satOff val="0"/>
                <a:lumOff val="0"/>
              </a:schemeClr>
            </a:solidFill>
            <a:ln w="12700" cap="flat" cmpd="sng" algn="ctr">
              <a:solidFill>
                <a:schemeClr val="bg1"/>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a:solidFill>
                    <a:sysClr val="window" lastClr="FFFFFF"/>
                  </a:solidFill>
                  <a:latin typeface="Songti SC Black" panose="02010600040101010101" pitchFamily="2" charset="-122"/>
                  <a:ea typeface="Songti SC Black" panose="02010600040101010101" pitchFamily="2" charset="-122"/>
                  <a:cs typeface="微软雅黑" panose="020B0503020204020204" charset="-122"/>
                  <a:sym typeface="Arial" panose="020B0604020202020204" pitchFamily="34" charset="0"/>
                </a:rPr>
                <a:t>年中复盘</a:t>
              </a:r>
              <a:endParaRPr kumimoji="0" lang="zh-CN" altLang="en-US" b="1" u="none" strike="noStrike" kern="0" cap="none" spc="0" normalizeH="0" baseline="0" noProof="0" dirty="0">
                <a:ln>
                  <a:noFill/>
                </a:ln>
                <a:solidFill>
                  <a:sysClr val="window" lastClr="FFFFFF"/>
                </a:solidFill>
                <a:effectLst/>
                <a:uLnTx/>
                <a:uFillTx/>
                <a:latin typeface="Songti SC Black" panose="02010600040101010101" pitchFamily="2" charset="-122"/>
                <a:ea typeface="Songti SC Black" panose="02010600040101010101" pitchFamily="2" charset="-122"/>
                <a:cs typeface="微软雅黑" panose="020B0503020204020204" charset="-122"/>
                <a:sym typeface="Arial" panose="020B0604020202020204" pitchFamily="34" charset="0"/>
              </a:endParaRPr>
            </a:p>
          </p:txBody>
        </p:sp>
      </p:grpSp>
      <p:grpSp>
        <p:nvGrpSpPr>
          <p:cNvPr id="9" name="组合 8">
            <a:extLst>
              <a:ext uri="{FF2B5EF4-FFF2-40B4-BE49-F238E27FC236}">
                <a16:creationId xmlns:a16="http://schemas.microsoft.com/office/drawing/2014/main" id="{D654C92B-B86C-C68A-FFEB-E5D11A429286}"/>
              </a:ext>
            </a:extLst>
          </p:cNvPr>
          <p:cNvGrpSpPr/>
          <p:nvPr/>
        </p:nvGrpSpPr>
        <p:grpSpPr>
          <a:xfrm>
            <a:off x="1075390" y="3769053"/>
            <a:ext cx="6158782" cy="1696429"/>
            <a:chOff x="1975" y="3491"/>
            <a:chExt cx="9564" cy="1268"/>
          </a:xfrm>
          <a:solidFill>
            <a:schemeClr val="tx1"/>
          </a:solidFill>
        </p:grpSpPr>
        <p:sp>
          <p:nvSpPr>
            <p:cNvPr id="10" name="五边形 9">
              <a:extLst>
                <a:ext uri="{FF2B5EF4-FFF2-40B4-BE49-F238E27FC236}">
                  <a16:creationId xmlns:a16="http://schemas.microsoft.com/office/drawing/2014/main" id="{33D7CBDF-C80A-F13F-15C1-9DA7E841124C}"/>
                </a:ext>
              </a:extLst>
            </p:cNvPr>
            <p:cNvSpPr/>
            <p:nvPr>
              <p:custDataLst>
                <p:tags r:id="rId1"/>
              </p:custDataLst>
            </p:nvPr>
          </p:nvSpPr>
          <p:spPr>
            <a:xfrm>
              <a:off x="1975" y="3507"/>
              <a:ext cx="3478" cy="1252"/>
            </a:xfrm>
            <a:prstGeom prst="homePlate">
              <a:avLst>
                <a:gd name="adj" fmla="val 24439"/>
              </a:avLst>
            </a:prstGeom>
            <a:grpFill/>
            <a:ln w="12700" cap="flat" cmpd="sng" algn="ctr">
              <a:solidFill>
                <a:schemeClr val="bg1"/>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u="none" strike="noStrike" kern="0" cap="none" spc="0" normalizeH="0" baseline="0" noProof="0" dirty="0">
                  <a:ln>
                    <a:noFill/>
                  </a:ln>
                  <a:solidFill>
                    <a:sysClr val="window" lastClr="FFFFFF"/>
                  </a:solidFill>
                  <a:effectLst/>
                  <a:uLnTx/>
                  <a:uFillTx/>
                  <a:latin typeface="Songti SC Black" panose="02010600040101010101" pitchFamily="2" charset="-122"/>
                  <a:ea typeface="Songti SC Black" panose="02010600040101010101" pitchFamily="2" charset="-122"/>
                  <a:cs typeface="+mn-ea"/>
                  <a:sym typeface="Arial" panose="020B0604020202020204" pitchFamily="34" charset="0"/>
                </a:rPr>
                <a:t>重点事件复盘</a:t>
              </a:r>
            </a:p>
          </p:txBody>
        </p:sp>
        <p:sp>
          <p:nvSpPr>
            <p:cNvPr id="11" name="任意多边形 5">
              <a:extLst>
                <a:ext uri="{FF2B5EF4-FFF2-40B4-BE49-F238E27FC236}">
                  <a16:creationId xmlns:a16="http://schemas.microsoft.com/office/drawing/2014/main" id="{68B6B272-6389-0D0A-91EF-F720D490D096}"/>
                </a:ext>
              </a:extLst>
            </p:cNvPr>
            <p:cNvSpPr/>
            <p:nvPr>
              <p:custDataLst>
                <p:tags r:id="rId2"/>
              </p:custDataLst>
            </p:nvPr>
          </p:nvSpPr>
          <p:spPr>
            <a:xfrm>
              <a:off x="4992" y="3507"/>
              <a:ext cx="3478" cy="1252"/>
            </a:xfrm>
            <a:custGeom>
              <a:avLst/>
              <a:gdLst>
                <a:gd name="connsiteX0" fmla="*/ 0 w 2044284"/>
                <a:gd name="connsiteY0" fmla="*/ 0 h 734516"/>
                <a:gd name="connsiteX1" fmla="*/ 1677027 w 2044284"/>
                <a:gd name="connsiteY1" fmla="*/ 0 h 734516"/>
                <a:gd name="connsiteX2" fmla="*/ 2044284 w 2044284"/>
                <a:gd name="connsiteY2" fmla="*/ 367259 h 734516"/>
                <a:gd name="connsiteX3" fmla="*/ 1677027 w 2044284"/>
                <a:gd name="connsiteY3" fmla="*/ 734516 h 734516"/>
                <a:gd name="connsiteX4" fmla="*/ 6359 w 2044284"/>
                <a:gd name="connsiteY4" fmla="*/ 734516 h 734516"/>
                <a:gd name="connsiteX5" fmla="*/ 366815 w 2044284"/>
                <a:gd name="connsiteY5" fmla="*/ 374060 h 734516"/>
                <a:gd name="connsiteX6" fmla="*/ 0 w 2044284"/>
                <a:gd name="connsiteY6" fmla="*/ 7244 h 73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284" h="734516">
                  <a:moveTo>
                    <a:pt x="0" y="0"/>
                  </a:moveTo>
                  <a:lnTo>
                    <a:pt x="1677027" y="0"/>
                  </a:lnTo>
                  <a:lnTo>
                    <a:pt x="2044284" y="367259"/>
                  </a:lnTo>
                  <a:lnTo>
                    <a:pt x="1677027" y="734516"/>
                  </a:lnTo>
                  <a:lnTo>
                    <a:pt x="6359" y="734516"/>
                  </a:lnTo>
                  <a:lnTo>
                    <a:pt x="366815" y="374060"/>
                  </a:lnTo>
                  <a:lnTo>
                    <a:pt x="0" y="7244"/>
                  </a:lnTo>
                  <a:close/>
                </a:path>
              </a:pathLst>
            </a:custGeom>
            <a:grpFill/>
            <a:ln w="12700" cap="flat" cmpd="sng" algn="ctr">
              <a:solidFill>
                <a:schemeClr val="bg1"/>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u="none" strike="noStrike" kern="0" cap="none" spc="0" normalizeH="0" baseline="0" noProof="0" dirty="0">
                  <a:ln>
                    <a:noFill/>
                  </a:ln>
                  <a:solidFill>
                    <a:sysClr val="window" lastClr="FFFFFF"/>
                  </a:solidFill>
                  <a:effectLst/>
                  <a:uLnTx/>
                  <a:uFillTx/>
                  <a:latin typeface="Songti SC Black" panose="02010600040101010101" pitchFamily="2" charset="-122"/>
                  <a:ea typeface="Songti SC Black" panose="02010600040101010101" pitchFamily="2" charset="-122"/>
                  <a:cs typeface="+mn-ea"/>
                  <a:sym typeface="Arial" panose="020B0604020202020204" pitchFamily="34" charset="0"/>
                </a:rPr>
                <a:t>成功事件复盘</a:t>
              </a:r>
            </a:p>
          </p:txBody>
        </p:sp>
        <p:sp>
          <p:nvSpPr>
            <p:cNvPr id="12" name="任意多边形 12">
              <a:extLst>
                <a:ext uri="{FF2B5EF4-FFF2-40B4-BE49-F238E27FC236}">
                  <a16:creationId xmlns:a16="http://schemas.microsoft.com/office/drawing/2014/main" id="{DC40F0E6-9F14-7F2C-5F23-9ED42DD82AED}"/>
                </a:ext>
              </a:extLst>
            </p:cNvPr>
            <p:cNvSpPr/>
            <p:nvPr>
              <p:custDataLst>
                <p:tags r:id="rId3"/>
              </p:custDataLst>
            </p:nvPr>
          </p:nvSpPr>
          <p:spPr>
            <a:xfrm>
              <a:off x="8061" y="3491"/>
              <a:ext cx="3478" cy="1252"/>
            </a:xfrm>
            <a:custGeom>
              <a:avLst/>
              <a:gdLst>
                <a:gd name="connsiteX0" fmla="*/ 0 w 2044284"/>
                <a:gd name="connsiteY0" fmla="*/ 0 h 734516"/>
                <a:gd name="connsiteX1" fmla="*/ 1677027 w 2044284"/>
                <a:gd name="connsiteY1" fmla="*/ 0 h 734516"/>
                <a:gd name="connsiteX2" fmla="*/ 2044284 w 2044284"/>
                <a:gd name="connsiteY2" fmla="*/ 367259 h 734516"/>
                <a:gd name="connsiteX3" fmla="*/ 1677027 w 2044284"/>
                <a:gd name="connsiteY3" fmla="*/ 734516 h 734516"/>
                <a:gd name="connsiteX4" fmla="*/ 6359 w 2044284"/>
                <a:gd name="connsiteY4" fmla="*/ 734516 h 734516"/>
                <a:gd name="connsiteX5" fmla="*/ 366815 w 2044284"/>
                <a:gd name="connsiteY5" fmla="*/ 374060 h 734516"/>
                <a:gd name="connsiteX6" fmla="*/ 0 w 2044284"/>
                <a:gd name="connsiteY6" fmla="*/ 7244 h 73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284" h="734516">
                  <a:moveTo>
                    <a:pt x="0" y="0"/>
                  </a:moveTo>
                  <a:lnTo>
                    <a:pt x="1677027" y="0"/>
                  </a:lnTo>
                  <a:lnTo>
                    <a:pt x="2044284" y="367259"/>
                  </a:lnTo>
                  <a:lnTo>
                    <a:pt x="1677027" y="734516"/>
                  </a:lnTo>
                  <a:lnTo>
                    <a:pt x="6359" y="734516"/>
                  </a:lnTo>
                  <a:lnTo>
                    <a:pt x="366815" y="374060"/>
                  </a:lnTo>
                  <a:lnTo>
                    <a:pt x="0" y="7244"/>
                  </a:lnTo>
                  <a:close/>
                </a:path>
              </a:pathLst>
            </a:custGeom>
            <a:grpFill/>
            <a:ln w="12700" cap="flat" cmpd="sng" algn="ctr">
              <a:solidFill>
                <a:schemeClr val="bg1"/>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u="none" strike="noStrike" kern="0" cap="none" spc="0" normalizeH="0" baseline="0" noProof="0" dirty="0">
                  <a:ln>
                    <a:noFill/>
                  </a:ln>
                  <a:solidFill>
                    <a:sysClr val="window" lastClr="FFFFFF"/>
                  </a:solidFill>
                  <a:effectLst/>
                  <a:uLnTx/>
                  <a:uFillTx/>
                  <a:latin typeface="Songti SC Black" panose="02010600040101010101" pitchFamily="2" charset="-122"/>
                  <a:ea typeface="Songti SC Black" panose="02010600040101010101" pitchFamily="2" charset="-122"/>
                  <a:cs typeface="+mn-ea"/>
                  <a:sym typeface="Arial" panose="020B0604020202020204" pitchFamily="34" charset="0"/>
                </a:rPr>
                <a:t>失败事件复盘</a:t>
              </a:r>
            </a:p>
          </p:txBody>
        </p:sp>
      </p:grpSp>
    </p:spTree>
    <p:extLst>
      <p:ext uri="{BB962C8B-B14F-4D97-AF65-F5344CB8AC3E}">
        <p14:creationId xmlns:p14="http://schemas.microsoft.com/office/powerpoint/2010/main" val="403445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56B80-372E-DCCC-1C81-66A88DB4C553}"/>
            </a:ext>
          </a:extLst>
        </p:cNvPr>
        <p:cNvGrpSpPr/>
        <p:nvPr/>
      </p:nvGrpSpPr>
      <p:grpSpPr>
        <a:xfrm>
          <a:off x="0" y="0"/>
          <a:ext cx="0" cy="0"/>
          <a:chOff x="0" y="0"/>
          <a:chExt cx="0" cy="0"/>
        </a:xfrm>
      </p:grpSpPr>
      <p:sp>
        <p:nvSpPr>
          <p:cNvPr id="22" name="环形箭头 21">
            <a:extLst>
              <a:ext uri="{FF2B5EF4-FFF2-40B4-BE49-F238E27FC236}">
                <a16:creationId xmlns:a16="http://schemas.microsoft.com/office/drawing/2014/main" id="{7A1298ED-E382-6486-154C-AC5E17F100F5}"/>
              </a:ext>
            </a:extLst>
          </p:cNvPr>
          <p:cNvSpPr/>
          <p:nvPr/>
        </p:nvSpPr>
        <p:spPr>
          <a:xfrm>
            <a:off x="3390799" y="1170748"/>
            <a:ext cx="5410400" cy="5410400"/>
          </a:xfrm>
          <a:prstGeom prst="circularArrow">
            <a:avLst>
              <a:gd name="adj1" fmla="val 5274"/>
              <a:gd name="adj2" fmla="val 312630"/>
              <a:gd name="adj3" fmla="val 14229145"/>
              <a:gd name="adj4" fmla="val 17126425"/>
              <a:gd name="adj5" fmla="val 547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3" name="任意形状 22">
            <a:extLst>
              <a:ext uri="{FF2B5EF4-FFF2-40B4-BE49-F238E27FC236}">
                <a16:creationId xmlns:a16="http://schemas.microsoft.com/office/drawing/2014/main" id="{494B4E85-423E-5BB1-EAB0-FBF1EAE7E59D}"/>
              </a:ext>
            </a:extLst>
          </p:cNvPr>
          <p:cNvSpPr/>
          <p:nvPr/>
        </p:nvSpPr>
        <p:spPr>
          <a:xfrm>
            <a:off x="5068093" y="1177359"/>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机构健康成长</a:t>
            </a:r>
          </a:p>
        </p:txBody>
      </p:sp>
      <p:sp>
        <p:nvSpPr>
          <p:cNvPr id="24" name="任意形状 23">
            <a:extLst>
              <a:ext uri="{FF2B5EF4-FFF2-40B4-BE49-F238E27FC236}">
                <a16:creationId xmlns:a16="http://schemas.microsoft.com/office/drawing/2014/main" id="{FF75475A-8A26-9EA4-B491-E42869368372}"/>
              </a:ext>
            </a:extLst>
          </p:cNvPr>
          <p:cNvSpPr/>
          <p:nvPr/>
        </p:nvSpPr>
        <p:spPr>
          <a:xfrm>
            <a:off x="6968922" y="2274804"/>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用户数据驱动</a:t>
            </a:r>
          </a:p>
        </p:txBody>
      </p:sp>
      <p:sp>
        <p:nvSpPr>
          <p:cNvPr id="25" name="任意形状 24">
            <a:extLst>
              <a:ext uri="{FF2B5EF4-FFF2-40B4-BE49-F238E27FC236}">
                <a16:creationId xmlns:a16="http://schemas.microsoft.com/office/drawing/2014/main" id="{960B6FC2-95BE-7325-556C-448C0CE25067}"/>
              </a:ext>
            </a:extLst>
          </p:cNvPr>
          <p:cNvSpPr/>
          <p:nvPr/>
        </p:nvSpPr>
        <p:spPr>
          <a:xfrm>
            <a:off x="6968922" y="4469692"/>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团队科学决策</a:t>
            </a:r>
          </a:p>
        </p:txBody>
      </p:sp>
      <p:sp>
        <p:nvSpPr>
          <p:cNvPr id="26" name="任意形状 25">
            <a:extLst>
              <a:ext uri="{FF2B5EF4-FFF2-40B4-BE49-F238E27FC236}">
                <a16:creationId xmlns:a16="http://schemas.microsoft.com/office/drawing/2014/main" id="{C772828C-82D0-043A-76CB-135CF0DD7871}"/>
              </a:ext>
            </a:extLst>
          </p:cNvPr>
          <p:cNvSpPr/>
          <p:nvPr/>
        </p:nvSpPr>
        <p:spPr>
          <a:xfrm>
            <a:off x="5068093" y="5567136"/>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稀缺资源倾斜</a:t>
            </a:r>
          </a:p>
        </p:txBody>
      </p:sp>
      <p:sp>
        <p:nvSpPr>
          <p:cNvPr id="27" name="任意形状 26">
            <a:extLst>
              <a:ext uri="{FF2B5EF4-FFF2-40B4-BE49-F238E27FC236}">
                <a16:creationId xmlns:a16="http://schemas.microsoft.com/office/drawing/2014/main" id="{CBF1EE0F-69FC-09B9-62A8-23521B745B96}"/>
              </a:ext>
            </a:extLst>
          </p:cNvPr>
          <p:cNvSpPr/>
          <p:nvPr/>
        </p:nvSpPr>
        <p:spPr>
          <a:xfrm>
            <a:off x="3167264" y="4469692"/>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a:solidFill>
            <a:schemeClr val="bg1">
              <a:lumMod val="9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用户独特体验</a:t>
            </a:r>
          </a:p>
        </p:txBody>
      </p:sp>
      <p:sp>
        <p:nvSpPr>
          <p:cNvPr id="28" name="任意形状 27">
            <a:extLst>
              <a:ext uri="{FF2B5EF4-FFF2-40B4-BE49-F238E27FC236}">
                <a16:creationId xmlns:a16="http://schemas.microsoft.com/office/drawing/2014/main" id="{E317AC8D-447F-1822-3D11-6804005145D0}"/>
              </a:ext>
            </a:extLst>
          </p:cNvPr>
          <p:cNvSpPr/>
          <p:nvPr/>
        </p:nvSpPr>
        <p:spPr>
          <a:xfrm>
            <a:off x="3167264" y="2274804"/>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创价值共同体</a:t>
            </a:r>
          </a:p>
        </p:txBody>
      </p:sp>
      <p:sp>
        <p:nvSpPr>
          <p:cNvPr id="31" name="文本框 30">
            <a:extLst>
              <a:ext uri="{FF2B5EF4-FFF2-40B4-BE49-F238E27FC236}">
                <a16:creationId xmlns:a16="http://schemas.microsoft.com/office/drawing/2014/main" id="{8A9B25AA-A56B-ED71-F4DA-F04BEF8F9E37}"/>
              </a:ext>
            </a:extLst>
          </p:cNvPr>
          <p:cNvSpPr txBox="1"/>
          <p:nvPr/>
        </p:nvSpPr>
        <p:spPr>
          <a:xfrm>
            <a:off x="1706489" y="456049"/>
            <a:ext cx="8785860" cy="645160"/>
          </a:xfrm>
          <a:prstGeom prst="rect">
            <a:avLst/>
          </a:prstGeom>
          <a:noFill/>
        </p:spPr>
        <p:txBody>
          <a:bodyPr wrap="square" rtlCol="0">
            <a:spAutoFit/>
          </a:bodyPr>
          <a:lstStyle/>
          <a:p>
            <a:pPr algn="ctr"/>
            <a:r>
              <a:rPr lang="zh-CN" altLang="en-US" sz="3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构建专属你的</a:t>
            </a:r>
            <a:r>
              <a:rPr lang="zh-CN" altLang="en-US" sz="3600" b="1" i="1" dirty="0">
                <a:solidFill>
                  <a:srgbClr val="FFFF00"/>
                </a:solidFill>
                <a:latin typeface="Songti SC Black" panose="02010600040101010101" pitchFamily="2" charset="-122"/>
                <a:ea typeface="Songti SC Black" panose="02010600040101010101" pitchFamily="2" charset="-122"/>
                <a:cs typeface="Arial Black" panose="020B0604020202020204" pitchFamily="34" charset="0"/>
              </a:rPr>
              <a:t>“</a:t>
            </a:r>
            <a:r>
              <a:rPr lang="zh-CN" altLang="en-US" sz="3600" b="1" i="1" dirty="0">
                <a:solidFill>
                  <a:srgbClr val="FFFF00"/>
                </a:solidFill>
                <a:latin typeface="Arial Black" panose="020B0604020202020204" pitchFamily="34" charset="0"/>
                <a:ea typeface="Microsoft YaHei" panose="020B0503020204020204" pitchFamily="34" charset="-122"/>
                <a:cs typeface="Arial Black" panose="020B0604020202020204" pitchFamily="34" charset="0"/>
              </a:rPr>
              <a:t>增长飞轮</a:t>
            </a:r>
            <a:r>
              <a:rPr lang="zh-CN" altLang="en-US" sz="3600" b="1" i="1" dirty="0">
                <a:solidFill>
                  <a:srgbClr val="FFFF00"/>
                </a:solidFill>
                <a:latin typeface="SONGTI SC BLACK" panose="02010600040101010101" pitchFamily="2" charset="-122"/>
                <a:ea typeface="SONGTI SC BLACK" panose="02010600040101010101" pitchFamily="2" charset="-122"/>
                <a:cs typeface="Arial Black" panose="020B0604020202020204" pitchFamily="34" charset="0"/>
              </a:rPr>
              <a:t>”</a:t>
            </a:r>
          </a:p>
        </p:txBody>
      </p:sp>
    </p:spTree>
    <p:extLst>
      <p:ext uri="{BB962C8B-B14F-4D97-AF65-F5344CB8AC3E}">
        <p14:creationId xmlns:p14="http://schemas.microsoft.com/office/powerpoint/2010/main" val="3922509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13C2424-123A-9A46-DD60-4091DDF053CE}"/>
              </a:ext>
            </a:extLst>
          </p:cNvPr>
          <p:cNvSpPr txBox="1"/>
          <p:nvPr/>
        </p:nvSpPr>
        <p:spPr>
          <a:xfrm>
            <a:off x="802123" y="1806648"/>
            <a:ext cx="10605393" cy="2231765"/>
          </a:xfrm>
          <a:prstGeom prst="rect">
            <a:avLst/>
          </a:prstGeom>
          <a:noFill/>
        </p:spPr>
        <p:txBody>
          <a:bodyPr wrap="square" rtlCol="0">
            <a:spAutoFit/>
          </a:bodyPr>
          <a:lstStyle/>
          <a:p>
            <a:pPr indent="806450" algn="l">
              <a:lnSpc>
                <a:spcPct val="150000"/>
              </a:lnSpc>
            </a:pPr>
            <a:r>
              <a:rPr kumimoji="1" lang="zh-CN" altLang="en-US"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不看不知道，一看吓一跳！我原来把有限的、宝贵的钱都花在拓新客上了！我们团队的主力也都没忙活对！原来我们一直在位平台打工！创业也只是换了个老板而已。</a:t>
            </a:r>
            <a:endParaRPr kumimoji="1" lang="en-US" altLang="zh-CN" sz="3200" b="1" dirty="0">
              <a:solidFill>
                <a:prstClr val="white"/>
              </a:solidFill>
              <a:latin typeface="Arial Black" panose="020B0A04020102020204" pitchFamily="34" charset="0"/>
              <a:ea typeface="微软雅黑" panose="020B0503020204020204" pitchFamily="34" charset="-122"/>
              <a:cs typeface="Arial Black" panose="020B0604020202020204" pitchFamily="34" charset="0"/>
            </a:endParaRPr>
          </a:p>
        </p:txBody>
      </p:sp>
    </p:spTree>
    <p:extLst>
      <p:ext uri="{BB962C8B-B14F-4D97-AF65-F5344CB8AC3E}">
        <p14:creationId xmlns:p14="http://schemas.microsoft.com/office/powerpoint/2010/main" val="183491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EC8F290-4815-3CE7-6649-C100803474C4}"/>
              </a:ext>
            </a:extLst>
          </p:cNvPr>
          <p:cNvSpPr txBox="1"/>
          <p:nvPr/>
        </p:nvSpPr>
        <p:spPr>
          <a:xfrm>
            <a:off x="996950" y="1706880"/>
            <a:ext cx="10197465" cy="2628412"/>
          </a:xfrm>
          <a:prstGeom prst="rect">
            <a:avLst/>
          </a:prstGeom>
        </p:spPr>
        <p:txBody>
          <a:bodyPr wrap="square">
            <a:spAutoFit/>
          </a:bodyPr>
          <a:lstStyle/>
          <a:p>
            <a:pPr marL="0" indent="0">
              <a:lnSpc>
                <a:spcPct val="150000"/>
              </a:lnSpc>
            </a:pPr>
            <a:r>
              <a:rPr lang="zh-CN" altLang="en-US" sz="3600" b="1" dirty="0">
                <a:solidFill>
                  <a:schemeClr val="bg1"/>
                </a:solidFill>
                <a:latin typeface="Arial Black" panose="020B0604020202020204" pitchFamily="34" charset="0"/>
                <a:ea typeface="微软雅黑" panose="020B0503020204020204" charset="-122"/>
                <a:cs typeface="Arial Black" panose="020B0604020202020204" pitchFamily="34" charset="0"/>
              </a:rPr>
              <a:t>一个新顾客的成本是留住一个老顾客的成本的</a:t>
            </a:r>
            <a:r>
              <a:rPr lang="en-US" altLang="zh-CN" sz="3600" b="1" dirty="0">
                <a:solidFill>
                  <a:schemeClr val="bg1"/>
                </a:solidFill>
                <a:latin typeface="Arial Black" panose="020B0604020202020204" pitchFamily="34" charset="0"/>
                <a:ea typeface="微软雅黑" panose="020B0503020204020204" charset="-122"/>
                <a:cs typeface="Arial Black" panose="020B0604020202020204" pitchFamily="34" charset="0"/>
              </a:rPr>
              <a:t>5</a:t>
            </a:r>
            <a:r>
              <a:rPr lang="zh-CN" altLang="en-US" sz="3600" b="1" dirty="0">
                <a:solidFill>
                  <a:schemeClr val="bg1"/>
                </a:solidFill>
                <a:latin typeface="Arial Black" panose="020B0604020202020204" pitchFamily="34" charset="0"/>
                <a:ea typeface="微软雅黑" panose="020B0503020204020204" charset="-122"/>
                <a:cs typeface="Arial Black" panose="020B0604020202020204" pitchFamily="34" charset="0"/>
              </a:rPr>
              <a:t>倍，</a:t>
            </a:r>
          </a:p>
          <a:p>
            <a:pPr marL="0" indent="0">
              <a:lnSpc>
                <a:spcPct val="150000"/>
              </a:lnSpc>
            </a:pPr>
            <a:r>
              <a:rPr lang="zh-CN" altLang="en-US" sz="3600" b="1" dirty="0">
                <a:solidFill>
                  <a:schemeClr val="bg1"/>
                </a:solidFill>
                <a:latin typeface="Arial Black" panose="020B0604020202020204" pitchFamily="34" charset="0"/>
                <a:ea typeface="微软雅黑" panose="020B0503020204020204" charset="-122"/>
                <a:cs typeface="Arial Black" panose="020B0604020202020204" pitchFamily="34" charset="0"/>
              </a:rPr>
              <a:t>一个老顾客贡献的利润是新顾客的</a:t>
            </a:r>
            <a:r>
              <a:rPr lang="en-US" altLang="zh-CN" sz="3600" b="1" dirty="0">
                <a:solidFill>
                  <a:schemeClr val="bg1"/>
                </a:solidFill>
                <a:latin typeface="Arial Black" panose="020B0604020202020204" pitchFamily="34" charset="0"/>
                <a:ea typeface="微软雅黑" panose="020B0503020204020204" charset="-122"/>
                <a:cs typeface="Arial Black" panose="020B0604020202020204" pitchFamily="34" charset="0"/>
              </a:rPr>
              <a:t>16</a:t>
            </a:r>
            <a:r>
              <a:rPr lang="zh-CN" altLang="en-US" sz="3600" b="1" dirty="0">
                <a:solidFill>
                  <a:schemeClr val="bg1"/>
                </a:solidFill>
                <a:latin typeface="Arial Black" panose="020B0604020202020204" pitchFamily="34" charset="0"/>
                <a:ea typeface="微软雅黑" panose="020B0503020204020204" charset="-122"/>
                <a:cs typeface="Arial Black" panose="020B0604020202020204" pitchFamily="34" charset="0"/>
              </a:rPr>
              <a:t>倍。</a:t>
            </a:r>
          </a:p>
          <a:p>
            <a:pPr marL="0" indent="0">
              <a:lnSpc>
                <a:spcPct val="150000"/>
              </a:lnSpc>
            </a:pPr>
            <a:endParaRPr lang="en-US" altLang="zh-CN" sz="2000" b="1" dirty="0">
              <a:solidFill>
                <a:schemeClr val="bg1"/>
              </a:solidFill>
              <a:latin typeface="Arial Black" panose="020B0604020202020204" pitchFamily="34" charset="0"/>
              <a:ea typeface="微软雅黑" panose="020B0503020204020204" charset="-122"/>
              <a:cs typeface="Arial Black" panose="020B0604020202020204" pitchFamily="34" charset="0"/>
            </a:endParaRPr>
          </a:p>
          <a:p>
            <a:pPr marL="0" indent="0" algn="r">
              <a:lnSpc>
                <a:spcPct val="150000"/>
              </a:lnSpc>
            </a:pPr>
            <a:r>
              <a:rPr kumimoji="1" lang="en-US" altLang="zh-CN" sz="2000" b="1" dirty="0">
                <a:solidFill>
                  <a:prstClr val="white"/>
                </a:solidFill>
                <a:latin typeface="Arial Black" panose="020B0604020202020204" pitchFamily="34" charset="0"/>
                <a:cs typeface="Arial Black" panose="020B0604020202020204" pitchFamily="34" charset="0"/>
              </a:rPr>
              <a:t>©</a:t>
            </a:r>
            <a:r>
              <a:rPr lang="zh-CN" altLang="en-US" sz="2000" b="1" dirty="0">
                <a:solidFill>
                  <a:schemeClr val="bg1"/>
                </a:solidFill>
                <a:latin typeface="Arial Black" panose="020B0604020202020204" pitchFamily="34" charset="0"/>
                <a:ea typeface="微软雅黑" panose="020B0503020204020204" charset="-122"/>
                <a:cs typeface="Arial Black" panose="020B0604020202020204" pitchFamily="34" charset="0"/>
              </a:rPr>
              <a:t>弗雷德里克</a:t>
            </a:r>
            <a:r>
              <a:rPr lang="en-US" altLang="zh-CN" sz="2000" b="1" dirty="0">
                <a:solidFill>
                  <a:schemeClr val="bg1"/>
                </a:solidFill>
                <a:latin typeface="Arial Black" panose="020B0604020202020204" pitchFamily="34" charset="0"/>
                <a:ea typeface="微软雅黑" panose="020B0503020204020204" charset="-122"/>
                <a:cs typeface="Arial Black" panose="020B0604020202020204" pitchFamily="34" charset="0"/>
              </a:rPr>
              <a:t>·</a:t>
            </a:r>
            <a:r>
              <a:rPr lang="zh-CN" altLang="en-US" sz="2000" b="1" dirty="0">
                <a:solidFill>
                  <a:schemeClr val="bg1"/>
                </a:solidFill>
                <a:latin typeface="Arial Black" panose="020B0604020202020204" pitchFamily="34" charset="0"/>
                <a:ea typeface="微软雅黑" panose="020B0503020204020204" charset="-122"/>
                <a:cs typeface="Arial Black" panose="020B0604020202020204" pitchFamily="34" charset="0"/>
              </a:rPr>
              <a:t>莱希赫尔德的《忠诚的价值》</a:t>
            </a:r>
          </a:p>
        </p:txBody>
      </p:sp>
    </p:spTree>
    <p:extLst>
      <p:ext uri="{BB962C8B-B14F-4D97-AF65-F5344CB8AC3E}">
        <p14:creationId xmlns:p14="http://schemas.microsoft.com/office/powerpoint/2010/main" val="1616608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89A769-65BA-5A5F-E09C-47E0BDEAA8E3}"/>
              </a:ext>
            </a:extLst>
          </p:cNvPr>
          <p:cNvPicPr>
            <a:picLocks noChangeAspect="1"/>
          </p:cNvPicPr>
          <p:nvPr/>
        </p:nvPicPr>
        <p:blipFill rotWithShape="1">
          <a:blip r:embed="rId2">
            <a:extLst>
              <a:ext uri="{28A0092B-C50C-407E-A947-70E740481C1C}">
                <a14:useLocalDpi xmlns:a14="http://schemas.microsoft.com/office/drawing/2010/main" val="0"/>
              </a:ext>
            </a:extLst>
          </a:blip>
          <a:srcRect l="52201"/>
          <a:stretch>
            <a:fillRect/>
          </a:stretch>
        </p:blipFill>
        <p:spPr>
          <a:xfrm>
            <a:off x="527050" y="603250"/>
            <a:ext cx="3827780" cy="5765800"/>
          </a:xfrm>
          <a:prstGeom prst="rect">
            <a:avLst/>
          </a:prstGeom>
        </p:spPr>
      </p:pic>
      <p:pic>
        <p:nvPicPr>
          <p:cNvPr id="4" name="图片 3" descr="clay-christensen-cc.jpg">
            <a:extLst>
              <a:ext uri="{FF2B5EF4-FFF2-40B4-BE49-F238E27FC236}">
                <a16:creationId xmlns:a16="http://schemas.microsoft.com/office/drawing/2014/main" id="{1DAD2792-D53E-CB1C-2ACE-A65953A24CF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29929" r="99786">
                        <a14:backgroundMark x1="89464" y1="32000" x2="89464" y2="32000"/>
                        <a14:backgroundMark x1="97393" y1="57929" x2="97393" y2="57929"/>
                        <a14:backgroundMark x1="97393" y1="57929" x2="90250" y2="47857"/>
                        <a14:backgroundMark x1="90250" y1="47857" x2="81000" y2="41500"/>
                        <a14:backgroundMark x1="79929" y1="39929" x2="79929" y2="39929"/>
                        <a14:backgroundMark x1="79929" y1="39929" x2="76250" y2="2357"/>
                        <a14:backgroundMark x1="76250" y1="2357" x2="70429" y2="286"/>
                        <a14:backgroundMark x1="44214" y1="86500" x2="44214" y2="86500"/>
                        <a14:backgroundMark x1="49500" y1="95500" x2="49500" y2="95500"/>
                        <a14:backgroundMark x1="49500" y1="86500" x2="49500" y2="86500"/>
                        <a14:backgroundMark x1="48179" y1="75929" x2="48179" y2="75929"/>
                        <a14:backgroundMark x1="33643" y1="84357" x2="33643" y2="84357"/>
                      </a14:backgroundRemoval>
                    </a14:imgEffect>
                  </a14:imgLayer>
                </a14:imgProps>
              </a:ext>
              <a:ext uri="{28A0092B-C50C-407E-A947-70E740481C1C}">
                <a14:useLocalDpi xmlns:a14="http://schemas.microsoft.com/office/drawing/2010/main" val="0"/>
              </a:ext>
            </a:extLst>
          </a:blip>
          <a:srcRect l="28353"/>
          <a:stretch>
            <a:fillRect/>
          </a:stretch>
        </p:blipFill>
        <p:spPr>
          <a:xfrm>
            <a:off x="9899826" y="4934311"/>
            <a:ext cx="1855755" cy="1438973"/>
          </a:xfrm>
          <a:prstGeom prst="rect">
            <a:avLst/>
          </a:prstGeom>
        </p:spPr>
      </p:pic>
      <p:sp>
        <p:nvSpPr>
          <p:cNvPr id="5" name="矩形标注 4">
            <a:extLst>
              <a:ext uri="{FF2B5EF4-FFF2-40B4-BE49-F238E27FC236}">
                <a16:creationId xmlns:a16="http://schemas.microsoft.com/office/drawing/2014/main" id="{014738E4-6B13-98F2-5DC1-8B0E2E146B45}"/>
              </a:ext>
            </a:extLst>
          </p:cNvPr>
          <p:cNvSpPr/>
          <p:nvPr/>
        </p:nvSpPr>
        <p:spPr bwMode="auto">
          <a:xfrm>
            <a:off x="4876798" y="603192"/>
            <a:ext cx="7031184" cy="3712579"/>
          </a:xfrm>
          <a:prstGeom prst="wedgeRectCallout">
            <a:avLst>
              <a:gd name="adj1" fmla="val 32910"/>
              <a:gd name="adj2" fmla="val 64070"/>
            </a:avLst>
          </a:prstGeom>
          <a:no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57897" tIns="28949" rIns="57897" bIns="28949" numCol="1" rtlCol="0" anchor="ctr" anchorCtr="0" compatLnSpc="1"/>
          <a:lstStyle/>
          <a:p>
            <a:pPr algn="ctr" defTabSz="578485" eaLnBrk="0" fontAlgn="base" hangingPunct="0">
              <a:spcBef>
                <a:spcPct val="0"/>
              </a:spcBef>
              <a:spcAft>
                <a:spcPct val="0"/>
              </a:spcAft>
            </a:pPr>
            <a:endParaRPr kumimoji="1" lang="zh-CN" altLang="en-US" sz="1400" b="1" dirty="0">
              <a:solidFill>
                <a:srgbClr val="FFFFFF">
                  <a:alpha val="98824"/>
                </a:srgbClr>
              </a:solidFill>
              <a:latin typeface="宋体" panose="02010600030101010101" pitchFamily="2" charset="-122"/>
              <a:ea typeface="宋体" panose="02010600030101010101" pitchFamily="2" charset="-122"/>
              <a:cs typeface="Segoe UI" panose="020B0502040204020203" pitchFamily="34" charset="0"/>
            </a:endParaRPr>
          </a:p>
        </p:txBody>
      </p:sp>
      <p:sp>
        <p:nvSpPr>
          <p:cNvPr id="6" name="矩形 5">
            <a:extLst>
              <a:ext uri="{FF2B5EF4-FFF2-40B4-BE49-F238E27FC236}">
                <a16:creationId xmlns:a16="http://schemas.microsoft.com/office/drawing/2014/main" id="{77C28302-83E2-4ADF-9EBF-36DF8482E4F0}"/>
              </a:ext>
            </a:extLst>
          </p:cNvPr>
          <p:cNvSpPr/>
          <p:nvPr/>
        </p:nvSpPr>
        <p:spPr>
          <a:xfrm>
            <a:off x="5049982" y="810959"/>
            <a:ext cx="6705599" cy="3394710"/>
          </a:xfrm>
          <a:prstGeom prst="rect">
            <a:avLst/>
          </a:prstGeom>
        </p:spPr>
        <p:txBody>
          <a:bodyPr wrap="square" lIns="71323" tIns="35662" rIns="71323" bIns="35662">
            <a:spAutoFit/>
          </a:bodyPr>
          <a:lstStyle/>
          <a:p>
            <a:pPr defTabSz="572135" eaLnBrk="0" fontAlgn="base" hangingPunct="0">
              <a:lnSpc>
                <a:spcPct val="150000"/>
              </a:lnSpc>
              <a:spcBef>
                <a:spcPct val="0"/>
              </a:spcBef>
              <a:spcAft>
                <a:spcPct val="0"/>
              </a:spcAft>
              <a:defRPr/>
            </a:pPr>
            <a:r>
              <a:rPr lang="zh-CN" alt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有意思的是，</a:t>
            </a:r>
            <a:r>
              <a:rPr 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a:t>
            </a:r>
            <a:r>
              <a:rPr lang="zh-CN" altLang="en-US" sz="2400" b="1" dirty="0">
                <a:solidFill>
                  <a:srgbClr val="FFC000"/>
                </a:solidFill>
                <a:latin typeface="Arial Black" panose="020B0A04020102020204" pitchFamily="34" charset="0"/>
                <a:ea typeface="微软雅黑" panose="020B0503020204020204" charset="-122"/>
                <a:cs typeface="Arial Black" panose="020B0A04020102020204" pitchFamily="34" charset="0"/>
              </a:rPr>
              <a:t>宣称的战略</a:t>
            </a:r>
            <a:r>
              <a:rPr 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a:t>
            </a:r>
            <a:r>
              <a:rPr lang="zh-CN" alt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和</a:t>
            </a:r>
            <a:r>
              <a:rPr 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a:t>
            </a:r>
            <a:r>
              <a:rPr lang="zh-CN" altLang="en-US" sz="2400" b="1" dirty="0">
                <a:solidFill>
                  <a:srgbClr val="FFC000"/>
                </a:solidFill>
                <a:latin typeface="Arial Black" panose="020B0A04020102020204" pitchFamily="34" charset="0"/>
                <a:ea typeface="微软雅黑" panose="020B0503020204020204" charset="-122"/>
                <a:cs typeface="Arial Black" panose="020B0A04020102020204" pitchFamily="34" charset="0"/>
              </a:rPr>
              <a:t>力行的战略</a:t>
            </a:r>
            <a:r>
              <a:rPr 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a:t>
            </a:r>
            <a:r>
              <a:rPr lang="zh-CN" alt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往往不一致，经常存在着很大的差距。正如英特尔创始人葛洛夫曾说，</a:t>
            </a:r>
            <a:r>
              <a:rPr 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a:t>
            </a:r>
            <a:r>
              <a:rPr lang="zh-CN" alt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如果你要了解一家公司的战略，要看他们实际做了什么，别光听他们说</a:t>
            </a:r>
            <a:r>
              <a:rPr 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a:t>
            </a:r>
            <a:r>
              <a:rPr lang="zh-CN" altLang="en-US" sz="2400" b="1" dirty="0">
                <a:solidFill>
                  <a:schemeClr val="bg1"/>
                </a:solidFill>
                <a:latin typeface="Arial Black" panose="020B0A04020102020204" pitchFamily="34" charset="0"/>
                <a:ea typeface="微软雅黑" panose="020B0503020204020204" charset="-122"/>
                <a:cs typeface="Arial Black" panose="020B0A04020102020204" pitchFamily="34" charset="0"/>
              </a:rPr>
              <a:t>。</a:t>
            </a:r>
          </a:p>
          <a:p>
            <a:pPr defTabSz="572135" eaLnBrk="0" fontAlgn="base" hangingPunct="0">
              <a:lnSpc>
                <a:spcPct val="150000"/>
              </a:lnSpc>
              <a:spcBef>
                <a:spcPct val="0"/>
              </a:spcBef>
              <a:spcAft>
                <a:spcPct val="0"/>
              </a:spcAft>
              <a:defRPr/>
            </a:pPr>
            <a:r>
              <a:rPr lang="zh-CN" altLang="en-US" sz="2400" b="1" dirty="0">
                <a:solidFill>
                  <a:srgbClr val="FFC000"/>
                </a:solidFill>
                <a:latin typeface="Arial Black" panose="020B0A04020102020204" pitchFamily="34" charset="0"/>
                <a:ea typeface="微软雅黑" panose="020B0503020204020204" charset="-122"/>
                <a:cs typeface="Arial Black" panose="020B0A04020102020204" pitchFamily="34" charset="0"/>
              </a:rPr>
              <a:t>资源配置的优先级才决定了战略到底是什么。</a:t>
            </a:r>
            <a:endParaRPr lang="en-US" altLang="zh-CN" sz="2400" b="1" dirty="0">
              <a:solidFill>
                <a:srgbClr val="FFC000"/>
              </a:solidFill>
              <a:latin typeface="Arial Black" panose="020B0A04020102020204" pitchFamily="34" charset="0"/>
              <a:ea typeface="微软雅黑" panose="020B0503020204020204" charset="-122"/>
              <a:cs typeface="Arial Black" panose="020B0A04020102020204" pitchFamily="34" charset="0"/>
            </a:endParaRPr>
          </a:p>
          <a:p>
            <a:pPr algn="r" defTabSz="572135" eaLnBrk="0" fontAlgn="base" hangingPunct="0">
              <a:lnSpc>
                <a:spcPct val="150000"/>
              </a:lnSpc>
              <a:spcBef>
                <a:spcPct val="0"/>
              </a:spcBef>
              <a:spcAft>
                <a:spcPct val="0"/>
              </a:spcAft>
              <a:defRPr/>
            </a:pPr>
            <a:r>
              <a:rPr kumimoji="1" lang="en-US" altLang="zh-CN" sz="2400" b="1" dirty="0">
                <a:solidFill>
                  <a:prstClr val="white"/>
                </a:solidFill>
                <a:latin typeface="Arial Black" panose="020B0604020202020204" pitchFamily="34" charset="0"/>
                <a:cs typeface="Arial Black" panose="020B0604020202020204" pitchFamily="34" charset="0"/>
              </a:rPr>
              <a:t>© </a:t>
            </a:r>
            <a:r>
              <a:rPr lang="en-US" altLang="zh-CN" sz="2400" b="1" dirty="0">
                <a:solidFill>
                  <a:schemeClr val="bg1"/>
                </a:solidFill>
                <a:latin typeface="Arial Black" panose="020B0A04020102020204" pitchFamily="34" charset="0"/>
                <a:ea typeface="微软雅黑" panose="020B0503020204020204" charset="-122"/>
                <a:cs typeface="Arial Black" panose="020B0A04020102020204" pitchFamily="34" charset="0"/>
              </a:rPr>
              <a:t>Clayton Christensen</a:t>
            </a:r>
          </a:p>
        </p:txBody>
      </p:sp>
    </p:spTree>
    <p:extLst>
      <p:ext uri="{BB962C8B-B14F-4D97-AF65-F5344CB8AC3E}">
        <p14:creationId xmlns:p14="http://schemas.microsoft.com/office/powerpoint/2010/main" val="166335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9BA1093-A149-BC50-F57A-87DBAECC0B5C}"/>
              </a:ext>
            </a:extLst>
          </p:cNvPr>
          <p:cNvSpPr txBox="1">
            <a:spLocks/>
          </p:cNvSpPr>
          <p:nvPr/>
        </p:nvSpPr>
        <p:spPr>
          <a:xfrm>
            <a:off x="359999" y="6264872"/>
            <a:ext cx="360000"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A41853-EF22-D446-BDBC-A7CF3FE93503}" type="slidenum">
              <a:rPr lang="en-US" smtClean="0">
                <a:solidFill>
                  <a:schemeClr val="bg1"/>
                </a:solidFill>
              </a:rPr>
              <a:pPr/>
              <a:t>3</a:t>
            </a:fld>
            <a:endParaRPr lang="en-US" dirty="0">
              <a:solidFill>
                <a:schemeClr val="bg1"/>
              </a:solidFill>
            </a:endParaRPr>
          </a:p>
        </p:txBody>
      </p:sp>
      <p:sp>
        <p:nvSpPr>
          <p:cNvPr id="3" name="Rectangle 4">
            <a:extLst>
              <a:ext uri="{FF2B5EF4-FFF2-40B4-BE49-F238E27FC236}">
                <a16:creationId xmlns:a16="http://schemas.microsoft.com/office/drawing/2014/main" id="{DEB8AC02-2345-CFE1-7BFF-F8A8D407385B}"/>
              </a:ext>
            </a:extLst>
          </p:cNvPr>
          <p:cNvSpPr/>
          <p:nvPr/>
        </p:nvSpPr>
        <p:spPr>
          <a:xfrm>
            <a:off x="4049092" y="3137694"/>
            <a:ext cx="4112775" cy="769441"/>
          </a:xfrm>
          <a:prstGeom prst="rect">
            <a:avLst/>
          </a:prstGeom>
        </p:spPr>
        <p:txBody>
          <a:bodyPr wrap="square">
            <a:spAutoFit/>
          </a:bodyPr>
          <a:lstStyle/>
          <a:p>
            <a:pPr algn="ctr"/>
            <a:r>
              <a:rPr lang="zh-CN" altLang="en-US" sz="4400" b="1" dirty="0">
                <a:solidFill>
                  <a:schemeClr val="bg1"/>
                </a:solidFill>
                <a:latin typeface="Microsoft YaHei" panose="020B0503020204020204" pitchFamily="34" charset="-122"/>
                <a:ea typeface="Microsoft YaHei" panose="020B0503020204020204" pitchFamily="34" charset="-122"/>
              </a:rPr>
              <a:t>看哪些数据？</a:t>
            </a:r>
            <a:endParaRPr lang="en-US" altLang="zh-CN" sz="4400" b="1" dirty="0">
              <a:solidFill>
                <a:schemeClr val="bg1"/>
              </a:solidFill>
              <a:latin typeface="Microsoft YaHei" panose="020B0503020204020204" pitchFamily="34" charset="-122"/>
              <a:ea typeface="Microsoft YaHei" panose="020B0503020204020204" pitchFamily="34" charset="-122"/>
            </a:endParaRPr>
          </a:p>
        </p:txBody>
      </p:sp>
      <p:sp>
        <p:nvSpPr>
          <p:cNvPr id="4" name="TextBox 45">
            <a:extLst>
              <a:ext uri="{FF2B5EF4-FFF2-40B4-BE49-F238E27FC236}">
                <a16:creationId xmlns:a16="http://schemas.microsoft.com/office/drawing/2014/main" id="{404CE8A9-CB14-DC5C-D83B-2CC92A5FD541}"/>
              </a:ext>
            </a:extLst>
          </p:cNvPr>
          <p:cNvSpPr txBox="1"/>
          <p:nvPr/>
        </p:nvSpPr>
        <p:spPr>
          <a:xfrm>
            <a:off x="1503777" y="4802041"/>
            <a:ext cx="3739088" cy="1135054"/>
          </a:xfrm>
          <a:prstGeom prst="rect">
            <a:avLst/>
          </a:prstGeom>
          <a:noFill/>
        </p:spPr>
        <p:txBody>
          <a:bodyPr wrap="square" rtlCol="0">
            <a:spAutoFit/>
          </a:bodyPr>
          <a:lstStyle/>
          <a:p>
            <a:pPr algn="ct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既</a:t>
            </a:r>
            <a:r>
              <a:rPr lang="en-US" sz="2400" dirty="0" err="1">
                <a:solidFill>
                  <a:schemeClr val="bg1"/>
                </a:solidFill>
                <a:latin typeface="微软雅黑" panose="020B0503020204020204" pitchFamily="34" charset="-122"/>
                <a:ea typeface="微软雅黑" panose="020B0503020204020204" pitchFamily="34" charset="-122"/>
              </a:rPr>
              <a:t>看</a:t>
            </a:r>
            <a:r>
              <a:rPr lang="en-US" sz="2400" b="1" dirty="0" err="1">
                <a:solidFill>
                  <a:srgbClr val="FFC000"/>
                </a:solidFill>
                <a:latin typeface="微软雅黑" panose="020B0503020204020204" pitchFamily="34" charset="-122"/>
                <a:ea typeface="微软雅黑" panose="020B0503020204020204" pitchFamily="34" charset="-122"/>
              </a:rPr>
              <a:t>长期目标</a:t>
            </a:r>
            <a:endParaRPr lang="en-US" sz="24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en-US" sz="2400" dirty="0" err="1">
                <a:solidFill>
                  <a:schemeClr val="bg1"/>
                </a:solidFill>
                <a:latin typeface="微软雅黑" panose="020B0503020204020204" pitchFamily="34" charset="-122"/>
                <a:ea typeface="微软雅黑" panose="020B0503020204020204" pitchFamily="34" charset="-122"/>
              </a:rPr>
              <a:t>也看</a:t>
            </a:r>
            <a:r>
              <a:rPr lang="en-US" sz="2400" b="1" dirty="0" err="1">
                <a:solidFill>
                  <a:srgbClr val="FFC000"/>
                </a:solidFill>
                <a:latin typeface="微软雅黑" panose="020B0503020204020204" pitchFamily="34" charset="-122"/>
                <a:ea typeface="微软雅黑" panose="020B0503020204020204" pitchFamily="34" charset="-122"/>
              </a:rPr>
              <a:t>短期</a:t>
            </a:r>
            <a:r>
              <a:rPr lang="zh-CN" altLang="en-US" sz="2400" b="1" dirty="0">
                <a:solidFill>
                  <a:srgbClr val="FFC000"/>
                </a:solidFill>
                <a:latin typeface="微软雅黑" panose="020B0503020204020204" pitchFamily="34" charset="-122"/>
                <a:ea typeface="微软雅黑" panose="020B0503020204020204" pitchFamily="34" charset="-122"/>
              </a:rPr>
              <a:t>目标</a:t>
            </a:r>
            <a:endParaRPr lang="en-US" sz="2400" b="1" dirty="0">
              <a:solidFill>
                <a:srgbClr val="FFC000"/>
              </a:solidFill>
              <a:latin typeface="微软雅黑" panose="020B0503020204020204" pitchFamily="34" charset="-122"/>
              <a:ea typeface="微软雅黑" panose="020B0503020204020204" pitchFamily="34" charset="-122"/>
            </a:endParaRPr>
          </a:p>
        </p:txBody>
      </p:sp>
      <p:sp>
        <p:nvSpPr>
          <p:cNvPr id="5" name="TextBox 47">
            <a:extLst>
              <a:ext uri="{FF2B5EF4-FFF2-40B4-BE49-F238E27FC236}">
                <a16:creationId xmlns:a16="http://schemas.microsoft.com/office/drawing/2014/main" id="{CE4B77B1-027B-212D-1378-EAAEF51006AE}"/>
              </a:ext>
            </a:extLst>
          </p:cNvPr>
          <p:cNvSpPr txBox="1"/>
          <p:nvPr/>
        </p:nvSpPr>
        <p:spPr>
          <a:xfrm>
            <a:off x="6910587" y="1566614"/>
            <a:ext cx="3772184" cy="1135054"/>
          </a:xfrm>
          <a:prstGeom prst="rect">
            <a:avLst/>
          </a:prstGeom>
          <a:noFill/>
        </p:spPr>
        <p:txBody>
          <a:bodyPr wrap="square" rtlCol="0">
            <a:spAutoFit/>
          </a:bodyPr>
          <a:lstStyle/>
          <a:p>
            <a:pPr algn="ctr">
              <a:lnSpc>
                <a:spcPct val="150000"/>
              </a:lnSpc>
            </a:pPr>
            <a:r>
              <a:rPr lang="en-US" sz="2400" dirty="0" err="1">
                <a:solidFill>
                  <a:schemeClr val="bg1"/>
                </a:solidFill>
                <a:latin typeface="微软雅黑" panose="020B0503020204020204" pitchFamily="34" charset="-122"/>
                <a:ea typeface="微软雅黑" panose="020B0503020204020204" pitchFamily="34" charset="-122"/>
              </a:rPr>
              <a:t>既看</a:t>
            </a:r>
            <a:r>
              <a:rPr lang="en-US" sz="2400" b="1" dirty="0" err="1">
                <a:solidFill>
                  <a:srgbClr val="FFC000"/>
                </a:solidFill>
                <a:latin typeface="微软雅黑" panose="020B0503020204020204" pitchFamily="34" charset="-122"/>
                <a:ea typeface="微软雅黑" panose="020B0503020204020204" pitchFamily="34" charset="-122"/>
              </a:rPr>
              <a:t>结果指标</a:t>
            </a:r>
            <a:endParaRPr lang="en-US" sz="24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en-US" sz="2400" dirty="0" err="1">
                <a:solidFill>
                  <a:schemeClr val="bg1"/>
                </a:solidFill>
                <a:latin typeface="微软雅黑" panose="020B0503020204020204" pitchFamily="34" charset="-122"/>
                <a:ea typeface="微软雅黑" panose="020B0503020204020204" pitchFamily="34" charset="-122"/>
              </a:rPr>
              <a:t>也看</a:t>
            </a:r>
            <a:r>
              <a:rPr lang="en-US" sz="2400" b="1" dirty="0" err="1">
                <a:solidFill>
                  <a:srgbClr val="FFC000"/>
                </a:solidFill>
                <a:latin typeface="微软雅黑" panose="020B0503020204020204" pitchFamily="34" charset="-122"/>
                <a:ea typeface="微软雅黑" panose="020B0503020204020204" pitchFamily="34" charset="-122"/>
              </a:rPr>
              <a:t>过程指标</a:t>
            </a:r>
            <a:endParaRPr lang="en-US" sz="2400" b="1" dirty="0">
              <a:solidFill>
                <a:srgbClr val="FFC000"/>
              </a:solidFill>
              <a:latin typeface="微软雅黑" panose="020B0503020204020204" pitchFamily="34" charset="-122"/>
              <a:ea typeface="微软雅黑" panose="020B0503020204020204" pitchFamily="34" charset="-122"/>
            </a:endParaRPr>
          </a:p>
        </p:txBody>
      </p:sp>
      <p:grpSp>
        <p:nvGrpSpPr>
          <p:cNvPr id="6" name="组合 10">
            <a:extLst>
              <a:ext uri="{FF2B5EF4-FFF2-40B4-BE49-F238E27FC236}">
                <a16:creationId xmlns:a16="http://schemas.microsoft.com/office/drawing/2014/main" id="{213F843A-2FAF-BE75-51BF-C642B94B0F7A}"/>
              </a:ext>
            </a:extLst>
          </p:cNvPr>
          <p:cNvGrpSpPr/>
          <p:nvPr/>
        </p:nvGrpSpPr>
        <p:grpSpPr>
          <a:xfrm>
            <a:off x="2958354" y="3941299"/>
            <a:ext cx="804565" cy="804565"/>
            <a:chOff x="6658767" y="3104547"/>
            <a:chExt cx="804565" cy="804565"/>
          </a:xfrm>
        </p:grpSpPr>
        <p:sp>
          <p:nvSpPr>
            <p:cNvPr id="7" name="Oval 44">
              <a:extLst>
                <a:ext uri="{FF2B5EF4-FFF2-40B4-BE49-F238E27FC236}">
                  <a16:creationId xmlns:a16="http://schemas.microsoft.com/office/drawing/2014/main" id="{E2EA829C-06F7-B1DD-2FE6-16234556281E}"/>
                </a:ext>
              </a:extLst>
            </p:cNvPr>
            <p:cNvSpPr/>
            <p:nvPr/>
          </p:nvSpPr>
          <p:spPr>
            <a:xfrm>
              <a:off x="6658767" y="3104547"/>
              <a:ext cx="804565" cy="804565"/>
            </a:xfrm>
            <a:prstGeom prst="ellipse">
              <a:avLst/>
            </a:prstGeom>
            <a:solidFill>
              <a:srgbClr val="FFC000"/>
            </a:soli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bg1"/>
                </a:solidFill>
              </a:endParaRPr>
            </a:p>
          </p:txBody>
        </p:sp>
        <p:pic>
          <p:nvPicPr>
            <p:cNvPr id="8" name="Picture 50">
              <a:extLst>
                <a:ext uri="{FF2B5EF4-FFF2-40B4-BE49-F238E27FC236}">
                  <a16:creationId xmlns:a16="http://schemas.microsoft.com/office/drawing/2014/main" id="{010FC57E-A227-5185-B0B1-D883EA8515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921733" y="3266144"/>
              <a:ext cx="282953" cy="489946"/>
            </a:xfrm>
            <a:prstGeom prst="rect">
              <a:avLst/>
            </a:prstGeom>
          </p:spPr>
        </p:pic>
      </p:grpSp>
      <p:grpSp>
        <p:nvGrpSpPr>
          <p:cNvPr id="9" name="组合 13">
            <a:extLst>
              <a:ext uri="{FF2B5EF4-FFF2-40B4-BE49-F238E27FC236}">
                <a16:creationId xmlns:a16="http://schemas.microsoft.com/office/drawing/2014/main" id="{24DF9180-4278-2A8B-53F3-F6F917A08E9D}"/>
              </a:ext>
            </a:extLst>
          </p:cNvPr>
          <p:cNvGrpSpPr/>
          <p:nvPr/>
        </p:nvGrpSpPr>
        <p:grpSpPr>
          <a:xfrm>
            <a:off x="8394397" y="678011"/>
            <a:ext cx="804565" cy="804565"/>
            <a:chOff x="7893237" y="3104547"/>
            <a:chExt cx="804565" cy="804565"/>
          </a:xfrm>
        </p:grpSpPr>
        <p:sp>
          <p:nvSpPr>
            <p:cNvPr id="10" name="Oval 46">
              <a:extLst>
                <a:ext uri="{FF2B5EF4-FFF2-40B4-BE49-F238E27FC236}">
                  <a16:creationId xmlns:a16="http://schemas.microsoft.com/office/drawing/2014/main" id="{05E9E6EF-6AD8-D53D-201A-BE9871FA13C0}"/>
                </a:ext>
              </a:extLst>
            </p:cNvPr>
            <p:cNvSpPr/>
            <p:nvPr/>
          </p:nvSpPr>
          <p:spPr>
            <a:xfrm rot="8122619">
              <a:off x="7893237" y="3104547"/>
              <a:ext cx="804565" cy="804565"/>
            </a:xfrm>
            <a:prstGeom prst="ellipse">
              <a:avLst/>
            </a:prstGeom>
            <a:solidFill>
              <a:srgbClr val="00B0F0"/>
            </a:soli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bg1"/>
                </a:solidFill>
              </a:endParaRPr>
            </a:p>
          </p:txBody>
        </p:sp>
        <p:pic>
          <p:nvPicPr>
            <p:cNvPr id="11" name="Picture 52">
              <a:extLst>
                <a:ext uri="{FF2B5EF4-FFF2-40B4-BE49-F238E27FC236}">
                  <a16:creationId xmlns:a16="http://schemas.microsoft.com/office/drawing/2014/main" id="{57AD6B5A-8E80-1F46-FA18-30F8AE29F2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111709" y="3281496"/>
              <a:ext cx="459284" cy="459284"/>
            </a:xfrm>
            <a:prstGeom prst="rect">
              <a:avLst/>
            </a:prstGeom>
          </p:spPr>
        </p:pic>
      </p:grpSp>
      <p:sp>
        <p:nvSpPr>
          <p:cNvPr id="12" name="TextBox 49">
            <a:extLst>
              <a:ext uri="{FF2B5EF4-FFF2-40B4-BE49-F238E27FC236}">
                <a16:creationId xmlns:a16="http://schemas.microsoft.com/office/drawing/2014/main" id="{86E40489-4FF9-B28E-79E3-E87769C5767A}"/>
              </a:ext>
            </a:extLst>
          </p:cNvPr>
          <p:cNvSpPr txBox="1"/>
          <p:nvPr/>
        </p:nvSpPr>
        <p:spPr>
          <a:xfrm>
            <a:off x="7038600" y="4802041"/>
            <a:ext cx="3516157" cy="1135054"/>
          </a:xfrm>
          <a:prstGeom prst="rect">
            <a:avLst/>
          </a:prstGeom>
          <a:noFill/>
        </p:spPr>
        <p:txBody>
          <a:bodyPr wrap="square" rtlCol="0">
            <a:spAutoFit/>
          </a:bodyPr>
          <a:lstStyle/>
          <a:p>
            <a:pPr algn="ct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既看</a:t>
            </a:r>
            <a:r>
              <a:rPr lang="zh-CN" altLang="en-US" sz="2400" b="1" dirty="0">
                <a:solidFill>
                  <a:srgbClr val="FFC000"/>
                </a:solidFill>
                <a:latin typeface="微软雅黑" panose="020B0503020204020204" pitchFamily="34" charset="-122"/>
                <a:ea typeface="微软雅黑" panose="020B0503020204020204" pitchFamily="34" charset="-122"/>
              </a:rPr>
              <a:t>管理绩效</a:t>
            </a:r>
            <a:endParaRPr lang="en-US" altLang="zh-CN" sz="24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也看</a:t>
            </a:r>
            <a:r>
              <a:rPr lang="zh-CN" altLang="en-US" sz="2400" b="1" dirty="0">
                <a:solidFill>
                  <a:srgbClr val="FFC000"/>
                </a:solidFill>
                <a:latin typeface="微软雅黑" panose="020B0503020204020204" pitchFamily="34" charset="-122"/>
                <a:ea typeface="微软雅黑" panose="020B0503020204020204" pitchFamily="34" charset="-122"/>
              </a:rPr>
              <a:t>业务绩效</a:t>
            </a:r>
            <a:endParaRPr lang="en-US" sz="2400" b="1" dirty="0">
              <a:solidFill>
                <a:srgbClr val="FFC000"/>
              </a:solidFill>
              <a:latin typeface="微软雅黑" panose="020B0503020204020204" pitchFamily="34" charset="-122"/>
              <a:ea typeface="微软雅黑" panose="020B0503020204020204" pitchFamily="34" charset="-122"/>
            </a:endParaRPr>
          </a:p>
        </p:txBody>
      </p:sp>
      <p:grpSp>
        <p:nvGrpSpPr>
          <p:cNvPr id="13" name="组合 17">
            <a:extLst>
              <a:ext uri="{FF2B5EF4-FFF2-40B4-BE49-F238E27FC236}">
                <a16:creationId xmlns:a16="http://schemas.microsoft.com/office/drawing/2014/main" id="{954EF03B-1174-37D3-C624-51B6D38A398F}"/>
              </a:ext>
            </a:extLst>
          </p:cNvPr>
          <p:cNvGrpSpPr/>
          <p:nvPr/>
        </p:nvGrpSpPr>
        <p:grpSpPr>
          <a:xfrm>
            <a:off x="8440228" y="3963092"/>
            <a:ext cx="804565" cy="804565"/>
            <a:chOff x="9480918" y="3104547"/>
            <a:chExt cx="804565" cy="804565"/>
          </a:xfrm>
        </p:grpSpPr>
        <p:sp>
          <p:nvSpPr>
            <p:cNvPr id="14" name="Oval 48">
              <a:extLst>
                <a:ext uri="{FF2B5EF4-FFF2-40B4-BE49-F238E27FC236}">
                  <a16:creationId xmlns:a16="http://schemas.microsoft.com/office/drawing/2014/main" id="{C481D937-8FFA-530C-2D62-5A8303D3CFB6}"/>
                </a:ext>
              </a:extLst>
            </p:cNvPr>
            <p:cNvSpPr/>
            <p:nvPr/>
          </p:nvSpPr>
          <p:spPr>
            <a:xfrm rot="18000000">
              <a:off x="9480918" y="3104547"/>
              <a:ext cx="804565" cy="804565"/>
            </a:xfrm>
            <a:prstGeom prst="ellipse">
              <a:avLst/>
            </a:prstGeom>
            <a:solidFill>
              <a:srgbClr val="D31145"/>
            </a:soli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bg1"/>
                </a:solidFill>
              </a:endParaRPr>
            </a:p>
          </p:txBody>
        </p:sp>
        <p:pic>
          <p:nvPicPr>
            <p:cNvPr id="15" name="Picture 21">
              <a:extLst>
                <a:ext uri="{FF2B5EF4-FFF2-40B4-BE49-F238E27FC236}">
                  <a16:creationId xmlns:a16="http://schemas.microsoft.com/office/drawing/2014/main" id="{7ABD5F8D-5479-6608-B6FA-69C0A4EA67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606185" y="3202390"/>
              <a:ext cx="565295" cy="565295"/>
            </a:xfrm>
            <a:prstGeom prst="rect">
              <a:avLst/>
            </a:prstGeom>
          </p:spPr>
        </p:pic>
      </p:grpSp>
      <p:grpSp>
        <p:nvGrpSpPr>
          <p:cNvPr id="16" name="组合 20">
            <a:extLst>
              <a:ext uri="{FF2B5EF4-FFF2-40B4-BE49-F238E27FC236}">
                <a16:creationId xmlns:a16="http://schemas.microsoft.com/office/drawing/2014/main" id="{98B520BA-0ADD-C252-554A-A1D83C929F43}"/>
              </a:ext>
            </a:extLst>
          </p:cNvPr>
          <p:cNvGrpSpPr/>
          <p:nvPr/>
        </p:nvGrpSpPr>
        <p:grpSpPr>
          <a:xfrm>
            <a:off x="2958355" y="678011"/>
            <a:ext cx="804565" cy="804565"/>
            <a:chOff x="5300339" y="3104547"/>
            <a:chExt cx="804565" cy="804565"/>
          </a:xfrm>
        </p:grpSpPr>
        <p:sp>
          <p:nvSpPr>
            <p:cNvPr id="17" name="Oval 17">
              <a:extLst>
                <a:ext uri="{FF2B5EF4-FFF2-40B4-BE49-F238E27FC236}">
                  <a16:creationId xmlns:a16="http://schemas.microsoft.com/office/drawing/2014/main" id="{A87C01DF-7621-3890-AFF4-FBDB21E6CE67}"/>
                </a:ext>
              </a:extLst>
            </p:cNvPr>
            <p:cNvSpPr/>
            <p:nvPr/>
          </p:nvSpPr>
          <p:spPr>
            <a:xfrm>
              <a:off x="5300339" y="3104547"/>
              <a:ext cx="804565" cy="804565"/>
            </a:xfrm>
            <a:prstGeom prst="ellipse">
              <a:avLst/>
            </a:prstGeom>
            <a:solidFill>
              <a:srgbClr val="00B050"/>
            </a:soli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bg1"/>
                </a:solidFill>
              </a:endParaRPr>
            </a:p>
          </p:txBody>
        </p:sp>
        <p:pic>
          <p:nvPicPr>
            <p:cNvPr id="18" name="Picture 59">
              <a:extLst>
                <a:ext uri="{FF2B5EF4-FFF2-40B4-BE49-F238E27FC236}">
                  <a16:creationId xmlns:a16="http://schemas.microsoft.com/office/drawing/2014/main" id="{FB92B350-DCA9-36B7-C93A-9298F05F9E2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5496658" y="3250851"/>
              <a:ext cx="437295" cy="490330"/>
            </a:xfrm>
            <a:prstGeom prst="rect">
              <a:avLst/>
            </a:prstGeom>
          </p:spPr>
        </p:pic>
      </p:grpSp>
      <p:sp>
        <p:nvSpPr>
          <p:cNvPr id="19" name="TextBox 18">
            <a:extLst>
              <a:ext uri="{FF2B5EF4-FFF2-40B4-BE49-F238E27FC236}">
                <a16:creationId xmlns:a16="http://schemas.microsoft.com/office/drawing/2014/main" id="{EB94CF34-2B79-0D34-7A84-778DC147B4A3}"/>
              </a:ext>
            </a:extLst>
          </p:cNvPr>
          <p:cNvSpPr txBox="1"/>
          <p:nvPr/>
        </p:nvSpPr>
        <p:spPr>
          <a:xfrm>
            <a:off x="2079513" y="1566614"/>
            <a:ext cx="2562245" cy="1135054"/>
          </a:xfrm>
          <a:prstGeom prst="rect">
            <a:avLst/>
          </a:prstGeom>
          <a:noFill/>
        </p:spPr>
        <p:txBody>
          <a:bodyPr wrap="square" rtlCol="0">
            <a:spAutoFit/>
          </a:bodyPr>
          <a:lstStyle/>
          <a:p>
            <a:pPr algn="ctr">
              <a:lnSpc>
                <a:spcPct val="150000"/>
              </a:lnSpc>
            </a:pPr>
            <a:r>
              <a:rPr lang="en-US" sz="2400" dirty="0" err="1">
                <a:solidFill>
                  <a:schemeClr val="bg1"/>
                </a:solidFill>
                <a:latin typeface="微软雅黑" panose="020B0503020204020204" pitchFamily="34" charset="-122"/>
                <a:ea typeface="微软雅黑" panose="020B0503020204020204" pitchFamily="34" charset="-122"/>
              </a:rPr>
              <a:t>既看</a:t>
            </a:r>
            <a:r>
              <a:rPr lang="en-US" sz="2400" b="1" dirty="0" err="1">
                <a:solidFill>
                  <a:srgbClr val="FFC000"/>
                </a:solidFill>
                <a:latin typeface="微软雅黑" panose="020B0503020204020204" pitchFamily="34" charset="-122"/>
                <a:ea typeface="微软雅黑" panose="020B0503020204020204" pitchFamily="34" charset="-122"/>
              </a:rPr>
              <a:t>财务数据</a:t>
            </a:r>
            <a:endParaRPr lang="en-US" sz="24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en-US" sz="2400" dirty="0" err="1">
                <a:solidFill>
                  <a:schemeClr val="bg1"/>
                </a:solidFill>
                <a:latin typeface="微软雅黑" panose="020B0503020204020204" pitchFamily="34" charset="-122"/>
                <a:ea typeface="微软雅黑" panose="020B0503020204020204" pitchFamily="34" charset="-122"/>
              </a:rPr>
              <a:t>也看</a:t>
            </a:r>
            <a:r>
              <a:rPr lang="en-US" sz="2400" b="1" dirty="0" err="1">
                <a:solidFill>
                  <a:srgbClr val="FFC000"/>
                </a:solidFill>
                <a:latin typeface="微软雅黑" panose="020B0503020204020204" pitchFamily="34" charset="-122"/>
                <a:ea typeface="微软雅黑" panose="020B0503020204020204" pitchFamily="34" charset="-122"/>
              </a:rPr>
              <a:t>非财务数据</a:t>
            </a:r>
            <a:endParaRPr lang="en-US" sz="2400" b="1"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626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130FB93-7B50-2BC7-E533-B02046EDC94F}"/>
              </a:ext>
            </a:extLst>
          </p:cNvPr>
          <p:cNvSpPr txBox="1"/>
          <p:nvPr>
            <p:custDataLst>
              <p:tags r:id="rId1"/>
            </p:custDataLst>
          </p:nvPr>
        </p:nvSpPr>
        <p:spPr>
          <a:xfrm>
            <a:off x="828371" y="1659835"/>
            <a:ext cx="738664" cy="3890543"/>
          </a:xfrm>
          <a:prstGeom prst="rect">
            <a:avLst/>
          </a:prstGeom>
          <a:noFill/>
        </p:spPr>
        <p:txBody>
          <a:bodyPr vert="eaVert" wrap="square" rtlCol="0" anchor="ctr" anchorCtr="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稀缺资源倾斜</a:t>
            </a:r>
          </a:p>
        </p:txBody>
      </p:sp>
      <p:sp>
        <p:nvSpPr>
          <p:cNvPr id="5" name="十字箭头 4">
            <a:extLst>
              <a:ext uri="{FF2B5EF4-FFF2-40B4-BE49-F238E27FC236}">
                <a16:creationId xmlns:a16="http://schemas.microsoft.com/office/drawing/2014/main" id="{3DAB235C-2E07-E959-576A-FF87798A5CBA}"/>
              </a:ext>
            </a:extLst>
          </p:cNvPr>
          <p:cNvSpPr/>
          <p:nvPr/>
        </p:nvSpPr>
        <p:spPr>
          <a:xfrm>
            <a:off x="2440184" y="1211370"/>
            <a:ext cx="7313418" cy="5418667"/>
          </a:xfrm>
          <a:prstGeom prst="quadArrow">
            <a:avLst>
              <a:gd name="adj1" fmla="val 2000"/>
              <a:gd name="adj2" fmla="val 4000"/>
              <a:gd name="adj3" fmla="val 5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6" name="任意形状 5">
            <a:extLst>
              <a:ext uri="{FF2B5EF4-FFF2-40B4-BE49-F238E27FC236}">
                <a16:creationId xmlns:a16="http://schemas.microsoft.com/office/drawing/2014/main" id="{A98DA2E8-1242-CC02-175E-6363EA45CAC1}"/>
              </a:ext>
            </a:extLst>
          </p:cNvPr>
          <p:cNvSpPr/>
          <p:nvPr/>
        </p:nvSpPr>
        <p:spPr>
          <a:xfrm>
            <a:off x="2685628" y="1590675"/>
            <a:ext cx="3240000"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lvl="0" defTabSz="2355850">
              <a:lnSpc>
                <a:spcPct val="90000"/>
              </a:lnSpc>
              <a:spcBef>
                <a:spcPct val="0"/>
              </a:spcBef>
              <a:spcAft>
                <a:spcPct val="35000"/>
              </a:spcAft>
            </a:pPr>
            <a:r>
              <a:rPr lang="zh-CN" altLang="en-US" sz="2000" dirty="0">
                <a:latin typeface="Songti SC" panose="02010600040101010101" pitchFamily="2" charset="-122"/>
                <a:ea typeface="Songti SC" panose="02010600040101010101" pitchFamily="2" charset="-122"/>
              </a:rPr>
              <a:t>功能价值低</a:t>
            </a:r>
            <a:endParaRPr lang="en-US" altLang="zh-CN" sz="2000" dirty="0">
              <a:latin typeface="Songti SC" panose="02010600040101010101" pitchFamily="2" charset="-122"/>
              <a:ea typeface="Songti SC" panose="02010600040101010101" pitchFamily="2" charset="-122"/>
            </a:endParaRPr>
          </a:p>
          <a:p>
            <a:pPr lvl="0" defTabSz="2355850">
              <a:lnSpc>
                <a:spcPct val="90000"/>
              </a:lnSpc>
              <a:spcBef>
                <a:spcPct val="0"/>
              </a:spcBef>
              <a:spcAft>
                <a:spcPct val="35000"/>
              </a:spcAft>
            </a:pPr>
            <a:r>
              <a:rPr lang="zh-CN" altLang="en-US" sz="2000" dirty="0">
                <a:latin typeface="Songti SC" panose="02010600040101010101" pitchFamily="2" charset="-122"/>
                <a:ea typeface="Songti SC" panose="02010600040101010101" pitchFamily="2" charset="-122"/>
              </a:rPr>
              <a:t>情绪价值高</a:t>
            </a:r>
            <a:endParaRPr lang="en-US" altLang="zh-CN" sz="2000" dirty="0">
              <a:latin typeface="Songti SC" panose="02010600040101010101" pitchFamily="2" charset="-122"/>
              <a:ea typeface="Songti SC" panose="02010600040101010101" pitchFamily="2" charset="-122"/>
            </a:endParaRPr>
          </a:p>
        </p:txBody>
      </p:sp>
      <p:sp>
        <p:nvSpPr>
          <p:cNvPr id="7" name="任意形状 6">
            <a:extLst>
              <a:ext uri="{FF2B5EF4-FFF2-40B4-BE49-F238E27FC236}">
                <a16:creationId xmlns:a16="http://schemas.microsoft.com/office/drawing/2014/main" id="{A266B7C9-66CA-90FB-7184-7B9B10445574}"/>
              </a:ext>
            </a:extLst>
          </p:cNvPr>
          <p:cNvSpPr/>
          <p:nvPr/>
        </p:nvSpPr>
        <p:spPr>
          <a:xfrm>
            <a:off x="6266372" y="1563583"/>
            <a:ext cx="3240000"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defTabSz="2355850">
              <a:lnSpc>
                <a:spcPct val="90000"/>
              </a:lnSpc>
              <a:spcBef>
                <a:spcPct val="0"/>
              </a:spcBef>
              <a:spcAft>
                <a:spcPct val="35000"/>
              </a:spcAft>
            </a:pPr>
            <a:r>
              <a:rPr lang="zh-CN" altLang="en-US" sz="2000" dirty="0">
                <a:latin typeface="Songti SC" panose="02010600040101010101" pitchFamily="2" charset="-122"/>
                <a:ea typeface="Songti SC" panose="02010600040101010101" pitchFamily="2" charset="-122"/>
              </a:rPr>
              <a:t>功能价值高</a:t>
            </a:r>
            <a:endParaRPr lang="en-US" altLang="zh-CN" sz="2000" dirty="0">
              <a:latin typeface="Songti SC" panose="02010600040101010101" pitchFamily="2" charset="-122"/>
              <a:ea typeface="Songti SC" panose="02010600040101010101" pitchFamily="2" charset="-122"/>
            </a:endParaRPr>
          </a:p>
          <a:p>
            <a:pPr defTabSz="2355850">
              <a:lnSpc>
                <a:spcPct val="90000"/>
              </a:lnSpc>
              <a:spcBef>
                <a:spcPct val="0"/>
              </a:spcBef>
              <a:spcAft>
                <a:spcPct val="35000"/>
              </a:spcAft>
            </a:pPr>
            <a:r>
              <a:rPr lang="zh-CN" altLang="en-US" sz="2000" dirty="0">
                <a:latin typeface="Songti SC" panose="02010600040101010101" pitchFamily="2" charset="-122"/>
                <a:ea typeface="Songti SC" panose="02010600040101010101" pitchFamily="2" charset="-122"/>
              </a:rPr>
              <a:t>情绪价值高</a:t>
            </a:r>
            <a:endParaRPr lang="en-US" altLang="zh-CN" sz="2000" dirty="0">
              <a:latin typeface="Songti SC" panose="02010600040101010101" pitchFamily="2" charset="-122"/>
              <a:ea typeface="Songti SC" panose="02010600040101010101" pitchFamily="2" charset="-122"/>
            </a:endParaRPr>
          </a:p>
        </p:txBody>
      </p:sp>
      <p:sp>
        <p:nvSpPr>
          <p:cNvPr id="8" name="任意形状 7">
            <a:extLst>
              <a:ext uri="{FF2B5EF4-FFF2-40B4-BE49-F238E27FC236}">
                <a16:creationId xmlns:a16="http://schemas.microsoft.com/office/drawing/2014/main" id="{85E4A173-9C8C-AD69-30B4-CF24A0EABD24}"/>
              </a:ext>
            </a:extLst>
          </p:cNvPr>
          <p:cNvSpPr/>
          <p:nvPr/>
        </p:nvSpPr>
        <p:spPr>
          <a:xfrm>
            <a:off x="2685628" y="4137446"/>
            <a:ext cx="3240000"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defTabSz="2355850">
              <a:lnSpc>
                <a:spcPct val="90000"/>
              </a:lnSpc>
              <a:spcBef>
                <a:spcPct val="0"/>
              </a:spcBef>
              <a:spcAft>
                <a:spcPct val="35000"/>
              </a:spcAft>
            </a:pPr>
            <a:r>
              <a:rPr lang="zh-CN" altLang="en-US" sz="2000" dirty="0">
                <a:solidFill>
                  <a:schemeClr val="tx1"/>
                </a:solidFill>
                <a:latin typeface="Songti SC" panose="02010600040101010101" pitchFamily="2" charset="-122"/>
                <a:ea typeface="Songti SC" panose="02010600040101010101" pitchFamily="2" charset="-122"/>
              </a:rPr>
              <a:t>功能价值低</a:t>
            </a:r>
            <a:endParaRPr lang="en-US" altLang="zh-CN" sz="2000" dirty="0">
              <a:solidFill>
                <a:schemeClr val="tx1"/>
              </a:solidFill>
              <a:latin typeface="Songti SC" panose="02010600040101010101" pitchFamily="2" charset="-122"/>
              <a:ea typeface="Songti SC" panose="02010600040101010101" pitchFamily="2" charset="-122"/>
            </a:endParaRPr>
          </a:p>
          <a:p>
            <a:pPr defTabSz="2355850">
              <a:lnSpc>
                <a:spcPct val="90000"/>
              </a:lnSpc>
              <a:spcBef>
                <a:spcPct val="0"/>
              </a:spcBef>
              <a:spcAft>
                <a:spcPct val="35000"/>
              </a:spcAft>
            </a:pPr>
            <a:r>
              <a:rPr lang="zh-CN" altLang="en-US" sz="2000" dirty="0">
                <a:solidFill>
                  <a:schemeClr val="tx1"/>
                </a:solidFill>
                <a:latin typeface="Songti SC" panose="02010600040101010101" pitchFamily="2" charset="-122"/>
                <a:ea typeface="Songti SC" panose="02010600040101010101" pitchFamily="2" charset="-122"/>
              </a:rPr>
              <a:t>情绪价值低</a:t>
            </a:r>
            <a:endParaRPr lang="en-US" altLang="zh-CN" sz="2000" dirty="0">
              <a:solidFill>
                <a:schemeClr val="tx1"/>
              </a:solidFill>
              <a:latin typeface="Songti SC" panose="02010600040101010101" pitchFamily="2" charset="-122"/>
              <a:ea typeface="Songti SC" panose="02010600040101010101" pitchFamily="2" charset="-122"/>
            </a:endParaRPr>
          </a:p>
        </p:txBody>
      </p:sp>
      <p:sp>
        <p:nvSpPr>
          <p:cNvPr id="9" name="任意形状 8">
            <a:extLst>
              <a:ext uri="{FF2B5EF4-FFF2-40B4-BE49-F238E27FC236}">
                <a16:creationId xmlns:a16="http://schemas.microsoft.com/office/drawing/2014/main" id="{04828AFA-1125-54C4-5A60-6BA5A23E7A4E}"/>
              </a:ext>
            </a:extLst>
          </p:cNvPr>
          <p:cNvSpPr/>
          <p:nvPr/>
        </p:nvSpPr>
        <p:spPr>
          <a:xfrm>
            <a:off x="6266372" y="4110356"/>
            <a:ext cx="3240000"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marL="0" lvl="0" indent="0" defTabSz="2355850">
              <a:lnSpc>
                <a:spcPct val="90000"/>
              </a:lnSpc>
              <a:spcBef>
                <a:spcPct val="0"/>
              </a:spcBef>
              <a:spcAft>
                <a:spcPct val="35000"/>
              </a:spcAft>
              <a:buNone/>
            </a:pPr>
            <a:r>
              <a:rPr lang="zh-CN" altLang="en-US" sz="2000" dirty="0">
                <a:latin typeface="Songti SC" panose="02010600040101010101" pitchFamily="2" charset="-122"/>
                <a:ea typeface="Songti SC" panose="02010600040101010101" pitchFamily="2" charset="-122"/>
              </a:rPr>
              <a:t>功能价值高</a:t>
            </a:r>
            <a:endParaRPr lang="en-US" altLang="zh-CN" sz="2000" dirty="0">
              <a:latin typeface="Songti SC" panose="02010600040101010101" pitchFamily="2" charset="-122"/>
              <a:ea typeface="Songti SC" panose="02010600040101010101" pitchFamily="2" charset="-122"/>
            </a:endParaRPr>
          </a:p>
          <a:p>
            <a:pPr marL="0" lvl="0" indent="0" defTabSz="2355850">
              <a:lnSpc>
                <a:spcPct val="90000"/>
              </a:lnSpc>
              <a:spcBef>
                <a:spcPct val="0"/>
              </a:spcBef>
              <a:spcAft>
                <a:spcPct val="35000"/>
              </a:spcAft>
              <a:buNone/>
            </a:pPr>
            <a:r>
              <a:rPr lang="zh-CN" altLang="en-US" sz="2000" kern="1200" dirty="0">
                <a:latin typeface="Songti SC" panose="02010600040101010101" pitchFamily="2" charset="-122"/>
                <a:ea typeface="Songti SC" panose="02010600040101010101" pitchFamily="2" charset="-122"/>
              </a:rPr>
              <a:t>情绪价值低</a:t>
            </a:r>
            <a:endParaRPr lang="en-US" altLang="zh-CN" sz="2000" kern="1200" dirty="0">
              <a:latin typeface="Songti SC" panose="02010600040101010101" pitchFamily="2" charset="-122"/>
              <a:ea typeface="Songti SC" panose="02010600040101010101" pitchFamily="2" charset="-122"/>
            </a:endParaRPr>
          </a:p>
        </p:txBody>
      </p:sp>
      <p:sp>
        <p:nvSpPr>
          <p:cNvPr id="10" name="文本框 9">
            <a:extLst>
              <a:ext uri="{FF2B5EF4-FFF2-40B4-BE49-F238E27FC236}">
                <a16:creationId xmlns:a16="http://schemas.microsoft.com/office/drawing/2014/main" id="{DB534FC7-36BC-5476-8C18-5F2BBA3097D2}"/>
              </a:ext>
            </a:extLst>
          </p:cNvPr>
          <p:cNvSpPr txBox="1"/>
          <p:nvPr/>
        </p:nvSpPr>
        <p:spPr>
          <a:xfrm>
            <a:off x="9587133" y="3731049"/>
            <a:ext cx="1776496" cy="461665"/>
          </a:xfrm>
          <a:prstGeom prst="rect">
            <a:avLst/>
          </a:prstGeom>
          <a:noFill/>
        </p:spPr>
        <p:txBody>
          <a:bodyPr wrap="square" rtlCol="0">
            <a:spAutoFit/>
          </a:bodyPr>
          <a:lstStyle/>
          <a:p>
            <a:pPr algn="ctr"/>
            <a:r>
              <a:rPr kumimoji="1" lang="zh-CN" altLang="en-US" sz="2400" b="1" dirty="0">
                <a:solidFill>
                  <a:srgbClr val="FFFF00"/>
                </a:solidFill>
                <a:latin typeface="Microsoft YaHei" panose="020B0503020204020204" pitchFamily="34" charset="-122"/>
                <a:ea typeface="Microsoft YaHei" panose="020B0503020204020204" pitchFamily="34" charset="-122"/>
              </a:rPr>
              <a:t>功能价值</a:t>
            </a:r>
          </a:p>
        </p:txBody>
      </p:sp>
      <p:sp>
        <p:nvSpPr>
          <p:cNvPr id="11" name="文本框 10">
            <a:extLst>
              <a:ext uri="{FF2B5EF4-FFF2-40B4-BE49-F238E27FC236}">
                <a16:creationId xmlns:a16="http://schemas.microsoft.com/office/drawing/2014/main" id="{3E0C21C4-032B-6AEF-5ADC-3E2232AA7E2A}"/>
              </a:ext>
            </a:extLst>
          </p:cNvPr>
          <p:cNvSpPr txBox="1"/>
          <p:nvPr/>
        </p:nvSpPr>
        <p:spPr>
          <a:xfrm>
            <a:off x="5207752" y="656303"/>
            <a:ext cx="1776496" cy="461665"/>
          </a:xfrm>
          <a:prstGeom prst="rect">
            <a:avLst/>
          </a:prstGeom>
          <a:noFill/>
        </p:spPr>
        <p:txBody>
          <a:bodyPr wrap="square" rtlCol="0">
            <a:spAutoFit/>
          </a:bodyPr>
          <a:lstStyle/>
          <a:p>
            <a:pPr algn="ctr"/>
            <a:r>
              <a:rPr kumimoji="1" lang="zh-CN" altLang="en-US" sz="2400" b="1" dirty="0">
                <a:solidFill>
                  <a:srgbClr val="FFFF00"/>
                </a:solidFill>
                <a:latin typeface="Microsoft YaHei" panose="020B0503020204020204" pitchFamily="34" charset="-122"/>
                <a:ea typeface="Microsoft YaHei" panose="020B0503020204020204" pitchFamily="34" charset="-122"/>
              </a:rPr>
              <a:t>情绪价值</a:t>
            </a:r>
          </a:p>
        </p:txBody>
      </p:sp>
    </p:spTree>
    <p:extLst>
      <p:ext uri="{BB962C8B-B14F-4D97-AF65-F5344CB8AC3E}">
        <p14:creationId xmlns:p14="http://schemas.microsoft.com/office/powerpoint/2010/main" val="367604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C831A-5DB7-42F9-A696-A08EB10BEF9C}"/>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731DAC0C-197E-5BA1-094D-62AF268AF12D}"/>
              </a:ext>
            </a:extLst>
          </p:cNvPr>
          <p:cNvSpPr txBox="1"/>
          <p:nvPr>
            <p:custDataLst>
              <p:tags r:id="rId1"/>
            </p:custDataLst>
          </p:nvPr>
        </p:nvSpPr>
        <p:spPr>
          <a:xfrm>
            <a:off x="828371" y="1659835"/>
            <a:ext cx="738664" cy="3890543"/>
          </a:xfrm>
          <a:prstGeom prst="rect">
            <a:avLst/>
          </a:prstGeom>
          <a:noFill/>
        </p:spPr>
        <p:txBody>
          <a:bodyPr vert="eaVert" wrap="square" rtlCol="0" anchor="ctr" anchorCtr="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稀缺资源倾斜</a:t>
            </a:r>
          </a:p>
        </p:txBody>
      </p:sp>
      <p:sp>
        <p:nvSpPr>
          <p:cNvPr id="5" name="十字箭头 4">
            <a:extLst>
              <a:ext uri="{FF2B5EF4-FFF2-40B4-BE49-F238E27FC236}">
                <a16:creationId xmlns:a16="http://schemas.microsoft.com/office/drawing/2014/main" id="{0BB43753-016B-0A96-8283-00245CD9AC04}"/>
              </a:ext>
            </a:extLst>
          </p:cNvPr>
          <p:cNvSpPr/>
          <p:nvPr/>
        </p:nvSpPr>
        <p:spPr>
          <a:xfrm>
            <a:off x="2440184" y="1211370"/>
            <a:ext cx="7313418" cy="5418667"/>
          </a:xfrm>
          <a:prstGeom prst="quadArrow">
            <a:avLst>
              <a:gd name="adj1" fmla="val 2000"/>
              <a:gd name="adj2" fmla="val 4000"/>
              <a:gd name="adj3" fmla="val 5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6" name="任意形状 5">
            <a:extLst>
              <a:ext uri="{FF2B5EF4-FFF2-40B4-BE49-F238E27FC236}">
                <a16:creationId xmlns:a16="http://schemas.microsoft.com/office/drawing/2014/main" id="{A15512D6-D227-ECEA-71B6-A580DDD54E58}"/>
              </a:ext>
            </a:extLst>
          </p:cNvPr>
          <p:cNvSpPr/>
          <p:nvPr/>
        </p:nvSpPr>
        <p:spPr>
          <a:xfrm>
            <a:off x="2685628" y="1590675"/>
            <a:ext cx="3240000"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lvl="0" defTabSz="2355850">
              <a:lnSpc>
                <a:spcPct val="90000"/>
              </a:lnSpc>
              <a:spcBef>
                <a:spcPct val="0"/>
              </a:spcBef>
              <a:spcAft>
                <a:spcPct val="35000"/>
              </a:spcAft>
            </a:pPr>
            <a:r>
              <a:rPr lang="zh-CN" altLang="en-US" sz="2000" dirty="0">
                <a:latin typeface="Songti SC" panose="02010600040101010101" pitchFamily="2" charset="-122"/>
                <a:ea typeface="Songti SC" panose="02010600040101010101" pitchFamily="2" charset="-122"/>
              </a:rPr>
              <a:t>生日关怀</a:t>
            </a:r>
            <a:endParaRPr lang="en-US" altLang="zh-CN" sz="2000" dirty="0">
              <a:latin typeface="Songti SC" panose="02010600040101010101" pitchFamily="2" charset="-122"/>
              <a:ea typeface="Songti SC" panose="02010600040101010101" pitchFamily="2" charset="-122"/>
            </a:endParaRPr>
          </a:p>
          <a:p>
            <a:pPr lvl="0" defTabSz="2355850">
              <a:lnSpc>
                <a:spcPct val="90000"/>
              </a:lnSpc>
              <a:spcBef>
                <a:spcPct val="0"/>
              </a:spcBef>
              <a:spcAft>
                <a:spcPct val="35000"/>
              </a:spcAft>
            </a:pPr>
            <a:r>
              <a:rPr lang="zh-CN" altLang="en-US" sz="2000" dirty="0">
                <a:latin typeface="Songti SC" panose="02010600040101010101" pitchFamily="2" charset="-122"/>
                <a:ea typeface="Songti SC" panose="02010600040101010101" pitchFamily="2" charset="-122"/>
              </a:rPr>
              <a:t>情感关怀</a:t>
            </a:r>
            <a:endParaRPr lang="en-US" altLang="zh-CN" sz="2000" dirty="0">
              <a:latin typeface="Songti SC" panose="02010600040101010101" pitchFamily="2" charset="-122"/>
              <a:ea typeface="Songti SC" panose="02010600040101010101" pitchFamily="2" charset="-122"/>
            </a:endParaRPr>
          </a:p>
          <a:p>
            <a:pPr lvl="0" defTabSz="2355850">
              <a:lnSpc>
                <a:spcPct val="90000"/>
              </a:lnSpc>
              <a:spcBef>
                <a:spcPct val="0"/>
              </a:spcBef>
              <a:spcAft>
                <a:spcPct val="35000"/>
              </a:spcAft>
            </a:pPr>
            <a:r>
              <a:rPr lang="zh-CN" altLang="en-US" sz="2000" dirty="0">
                <a:latin typeface="Songti SC" panose="02010600040101010101" pitchFamily="2" charset="-122"/>
                <a:ea typeface="Songti SC" panose="02010600040101010101" pitchFamily="2" charset="-122"/>
              </a:rPr>
              <a:t>社交平台</a:t>
            </a:r>
            <a:endParaRPr lang="en-US" altLang="zh-CN" sz="2000" dirty="0">
              <a:latin typeface="Songti SC" panose="02010600040101010101" pitchFamily="2" charset="-122"/>
              <a:ea typeface="Songti SC" panose="02010600040101010101" pitchFamily="2" charset="-122"/>
            </a:endParaRPr>
          </a:p>
        </p:txBody>
      </p:sp>
      <p:sp>
        <p:nvSpPr>
          <p:cNvPr id="7" name="任意形状 6">
            <a:extLst>
              <a:ext uri="{FF2B5EF4-FFF2-40B4-BE49-F238E27FC236}">
                <a16:creationId xmlns:a16="http://schemas.microsoft.com/office/drawing/2014/main" id="{85EDE662-FCC0-BE33-D27B-D7817AEBE116}"/>
              </a:ext>
            </a:extLst>
          </p:cNvPr>
          <p:cNvSpPr/>
          <p:nvPr/>
        </p:nvSpPr>
        <p:spPr>
          <a:xfrm>
            <a:off x="6266372" y="1563583"/>
            <a:ext cx="3240000"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defTabSz="2355850">
              <a:lnSpc>
                <a:spcPct val="90000"/>
              </a:lnSpc>
              <a:spcBef>
                <a:spcPct val="0"/>
              </a:spcBef>
              <a:spcAft>
                <a:spcPct val="35000"/>
              </a:spcAft>
            </a:pPr>
            <a:r>
              <a:rPr lang="zh-CN" altLang="en-US" sz="2000" dirty="0">
                <a:latin typeface="Songti SC" panose="02010600040101010101" pitchFamily="2" charset="-122"/>
                <a:ea typeface="Songti SC" panose="02010600040101010101" pitchFamily="2" charset="-122"/>
              </a:rPr>
              <a:t>个性化服务（消费偏好）</a:t>
            </a:r>
            <a:endParaRPr lang="en-US" altLang="zh-CN" sz="2000" dirty="0">
              <a:latin typeface="Songti SC" panose="02010600040101010101" pitchFamily="2" charset="-122"/>
              <a:ea typeface="Songti SC" panose="02010600040101010101" pitchFamily="2" charset="-122"/>
            </a:endParaRPr>
          </a:p>
          <a:p>
            <a:pPr defTabSz="2355850">
              <a:lnSpc>
                <a:spcPct val="90000"/>
              </a:lnSpc>
              <a:spcBef>
                <a:spcPct val="0"/>
              </a:spcBef>
              <a:spcAft>
                <a:spcPct val="35000"/>
              </a:spcAft>
            </a:pPr>
            <a:r>
              <a:rPr lang="zh-CN" altLang="en-US" sz="2000" dirty="0">
                <a:latin typeface="Songti SC" panose="02010600040101010101" pitchFamily="2" charset="-122"/>
                <a:ea typeface="Songti SC" panose="02010600040101010101" pitchFamily="2" charset="-122"/>
              </a:rPr>
              <a:t>健康讲座</a:t>
            </a:r>
            <a:endParaRPr lang="en-US" altLang="zh-CN" sz="2000" dirty="0">
              <a:latin typeface="Songti SC" panose="02010600040101010101" pitchFamily="2" charset="-122"/>
              <a:ea typeface="Songti SC" panose="02010600040101010101" pitchFamily="2" charset="-122"/>
            </a:endParaRPr>
          </a:p>
          <a:p>
            <a:pPr defTabSz="2355850">
              <a:lnSpc>
                <a:spcPct val="90000"/>
              </a:lnSpc>
              <a:spcBef>
                <a:spcPct val="0"/>
              </a:spcBef>
              <a:spcAft>
                <a:spcPct val="35000"/>
              </a:spcAft>
            </a:pPr>
            <a:r>
              <a:rPr lang="zh-CN" altLang="en-US" sz="2000" dirty="0">
                <a:latin typeface="Songti SC" panose="02010600040101010101" pitchFamily="2" charset="-122"/>
                <a:ea typeface="Songti SC" panose="02010600040101010101" pitchFamily="2" charset="-122"/>
              </a:rPr>
              <a:t>心理辅导</a:t>
            </a:r>
            <a:endParaRPr lang="en-US" altLang="zh-CN" sz="2000" dirty="0">
              <a:latin typeface="Songti SC" panose="02010600040101010101" pitchFamily="2" charset="-122"/>
              <a:ea typeface="Songti SC" panose="02010600040101010101" pitchFamily="2" charset="-122"/>
            </a:endParaRPr>
          </a:p>
        </p:txBody>
      </p:sp>
      <p:sp>
        <p:nvSpPr>
          <p:cNvPr id="8" name="任意形状 7">
            <a:extLst>
              <a:ext uri="{FF2B5EF4-FFF2-40B4-BE49-F238E27FC236}">
                <a16:creationId xmlns:a16="http://schemas.microsoft.com/office/drawing/2014/main" id="{885574FC-BF3C-3869-43A9-3036B19B2443}"/>
              </a:ext>
            </a:extLst>
          </p:cNvPr>
          <p:cNvSpPr/>
          <p:nvPr/>
        </p:nvSpPr>
        <p:spPr>
          <a:xfrm>
            <a:off x="2685628" y="4137446"/>
            <a:ext cx="3240000"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marL="0" lvl="0" indent="0" algn="ctr" defTabSz="2355850">
              <a:lnSpc>
                <a:spcPct val="90000"/>
              </a:lnSpc>
              <a:spcBef>
                <a:spcPct val="0"/>
              </a:spcBef>
              <a:spcAft>
                <a:spcPct val="35000"/>
              </a:spcAft>
              <a:buNone/>
            </a:pPr>
            <a:endParaRPr lang="zh-CN" altLang="en-US" sz="5300" kern="1200"/>
          </a:p>
        </p:txBody>
      </p:sp>
      <p:sp>
        <p:nvSpPr>
          <p:cNvPr id="9" name="任意形状 8">
            <a:extLst>
              <a:ext uri="{FF2B5EF4-FFF2-40B4-BE49-F238E27FC236}">
                <a16:creationId xmlns:a16="http://schemas.microsoft.com/office/drawing/2014/main" id="{577673BE-CAAE-1351-D59D-16D4D7D52A8A}"/>
              </a:ext>
            </a:extLst>
          </p:cNvPr>
          <p:cNvSpPr/>
          <p:nvPr/>
        </p:nvSpPr>
        <p:spPr>
          <a:xfrm>
            <a:off x="6266372" y="4110356"/>
            <a:ext cx="3240000"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marL="0" lvl="0" indent="0" defTabSz="2355850">
              <a:lnSpc>
                <a:spcPct val="90000"/>
              </a:lnSpc>
              <a:spcBef>
                <a:spcPct val="0"/>
              </a:spcBef>
              <a:spcAft>
                <a:spcPct val="35000"/>
              </a:spcAft>
              <a:buNone/>
            </a:pPr>
            <a:r>
              <a:rPr lang="zh-CN" altLang="en-US" sz="2000" dirty="0">
                <a:latin typeface="Songti SC" panose="02010600040101010101" pitchFamily="2" charset="-122"/>
                <a:ea typeface="Songti SC" panose="02010600040101010101" pitchFamily="2" charset="-122"/>
              </a:rPr>
              <a:t>专属会员服务</a:t>
            </a:r>
            <a:endParaRPr lang="en-US" altLang="zh-CN" sz="2000" dirty="0">
              <a:latin typeface="Songti SC" panose="02010600040101010101" pitchFamily="2" charset="-122"/>
              <a:ea typeface="Songti SC" panose="02010600040101010101" pitchFamily="2" charset="-122"/>
            </a:endParaRPr>
          </a:p>
          <a:p>
            <a:pPr marL="0" lvl="0" indent="0" defTabSz="2355850">
              <a:lnSpc>
                <a:spcPct val="90000"/>
              </a:lnSpc>
              <a:spcBef>
                <a:spcPct val="0"/>
              </a:spcBef>
              <a:spcAft>
                <a:spcPct val="35000"/>
              </a:spcAft>
              <a:buNone/>
            </a:pPr>
            <a:r>
              <a:rPr lang="zh-CN" altLang="en-US" sz="2000" kern="1200" dirty="0">
                <a:latin typeface="Songti SC" panose="02010600040101010101" pitchFamily="2" charset="-122"/>
                <a:ea typeface="Songti SC" panose="02010600040101010101" pitchFamily="2" charset="-122"/>
              </a:rPr>
              <a:t>定期回访</a:t>
            </a:r>
            <a:endParaRPr lang="en-US" altLang="zh-CN" sz="2000" dirty="0">
              <a:latin typeface="Songti SC" panose="02010600040101010101" pitchFamily="2" charset="-122"/>
              <a:ea typeface="Songti SC" panose="02010600040101010101" pitchFamily="2" charset="-122"/>
            </a:endParaRPr>
          </a:p>
          <a:p>
            <a:pPr marL="0" lvl="0" indent="0" defTabSz="2355850">
              <a:lnSpc>
                <a:spcPct val="90000"/>
              </a:lnSpc>
              <a:spcBef>
                <a:spcPct val="0"/>
              </a:spcBef>
              <a:spcAft>
                <a:spcPct val="35000"/>
              </a:spcAft>
              <a:buNone/>
            </a:pPr>
            <a:r>
              <a:rPr lang="zh-CN" altLang="en-US" sz="2000" kern="1200" dirty="0">
                <a:latin typeface="Songti SC" panose="02010600040101010101" pitchFamily="2" charset="-122"/>
                <a:ea typeface="Songti SC" panose="02010600040101010101" pitchFamily="2" charset="-122"/>
              </a:rPr>
              <a:t>优先预约</a:t>
            </a:r>
            <a:endParaRPr lang="en-US" altLang="zh-CN" sz="2000" kern="1200" dirty="0">
              <a:latin typeface="Songti SC" panose="02010600040101010101" pitchFamily="2" charset="-122"/>
              <a:ea typeface="Songti SC" panose="02010600040101010101" pitchFamily="2" charset="-122"/>
            </a:endParaRPr>
          </a:p>
          <a:p>
            <a:pPr marL="0" lvl="0" indent="0" defTabSz="2355850">
              <a:lnSpc>
                <a:spcPct val="90000"/>
              </a:lnSpc>
              <a:spcBef>
                <a:spcPct val="0"/>
              </a:spcBef>
              <a:spcAft>
                <a:spcPct val="35000"/>
              </a:spcAft>
              <a:buNone/>
            </a:pPr>
            <a:r>
              <a:rPr lang="zh-CN" altLang="en-US" sz="2000" dirty="0">
                <a:latin typeface="Songti SC" panose="02010600040101010101" pitchFamily="2" charset="-122"/>
                <a:ea typeface="Songti SC" panose="02010600040101010101" pitchFamily="2" charset="-122"/>
              </a:rPr>
              <a:t>专属客服</a:t>
            </a:r>
            <a:endParaRPr lang="en-US" altLang="zh-CN" sz="2000" kern="1200" dirty="0">
              <a:latin typeface="Songti SC" panose="02010600040101010101" pitchFamily="2" charset="-122"/>
              <a:ea typeface="Songti SC" panose="02010600040101010101" pitchFamily="2" charset="-122"/>
            </a:endParaRPr>
          </a:p>
        </p:txBody>
      </p:sp>
      <p:sp>
        <p:nvSpPr>
          <p:cNvPr id="10" name="文本框 9">
            <a:extLst>
              <a:ext uri="{FF2B5EF4-FFF2-40B4-BE49-F238E27FC236}">
                <a16:creationId xmlns:a16="http://schemas.microsoft.com/office/drawing/2014/main" id="{9203D051-8618-68E3-1705-B049AF962119}"/>
              </a:ext>
            </a:extLst>
          </p:cNvPr>
          <p:cNvSpPr txBox="1"/>
          <p:nvPr/>
        </p:nvSpPr>
        <p:spPr>
          <a:xfrm>
            <a:off x="9587133" y="3731049"/>
            <a:ext cx="1776496" cy="461665"/>
          </a:xfrm>
          <a:prstGeom prst="rect">
            <a:avLst/>
          </a:prstGeom>
          <a:noFill/>
        </p:spPr>
        <p:txBody>
          <a:bodyPr wrap="square" rtlCol="0">
            <a:spAutoFit/>
          </a:bodyPr>
          <a:lstStyle/>
          <a:p>
            <a:pPr algn="ctr"/>
            <a:r>
              <a:rPr kumimoji="1" lang="zh-CN" altLang="en-US" sz="2400" b="1" dirty="0">
                <a:solidFill>
                  <a:srgbClr val="FFFF00"/>
                </a:solidFill>
                <a:latin typeface="Microsoft YaHei" panose="020B0503020204020204" pitchFamily="34" charset="-122"/>
                <a:ea typeface="Microsoft YaHei" panose="020B0503020204020204" pitchFamily="34" charset="-122"/>
              </a:rPr>
              <a:t>功能价值</a:t>
            </a:r>
          </a:p>
        </p:txBody>
      </p:sp>
      <p:sp>
        <p:nvSpPr>
          <p:cNvPr id="11" name="文本框 10">
            <a:extLst>
              <a:ext uri="{FF2B5EF4-FFF2-40B4-BE49-F238E27FC236}">
                <a16:creationId xmlns:a16="http://schemas.microsoft.com/office/drawing/2014/main" id="{F9290E78-AC27-1379-D94C-A90A2A2213B4}"/>
              </a:ext>
            </a:extLst>
          </p:cNvPr>
          <p:cNvSpPr txBox="1"/>
          <p:nvPr/>
        </p:nvSpPr>
        <p:spPr>
          <a:xfrm>
            <a:off x="5207752" y="656303"/>
            <a:ext cx="1776496" cy="461665"/>
          </a:xfrm>
          <a:prstGeom prst="rect">
            <a:avLst/>
          </a:prstGeom>
          <a:noFill/>
        </p:spPr>
        <p:txBody>
          <a:bodyPr wrap="square" rtlCol="0">
            <a:spAutoFit/>
          </a:bodyPr>
          <a:lstStyle/>
          <a:p>
            <a:pPr algn="ctr"/>
            <a:r>
              <a:rPr kumimoji="1" lang="zh-CN" altLang="en-US" sz="2400" b="1" dirty="0">
                <a:solidFill>
                  <a:srgbClr val="FFFF00"/>
                </a:solidFill>
                <a:latin typeface="Microsoft YaHei" panose="020B0503020204020204" pitchFamily="34" charset="-122"/>
                <a:ea typeface="Microsoft YaHei" panose="020B0503020204020204" pitchFamily="34" charset="-122"/>
              </a:rPr>
              <a:t>情绪价值</a:t>
            </a:r>
          </a:p>
        </p:txBody>
      </p:sp>
    </p:spTree>
    <p:extLst>
      <p:ext uri="{BB962C8B-B14F-4D97-AF65-F5344CB8AC3E}">
        <p14:creationId xmlns:p14="http://schemas.microsoft.com/office/powerpoint/2010/main" val="251705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E5C80-59E9-EB4A-0FF1-9430B57CCA6D}"/>
            </a:ext>
          </a:extLst>
        </p:cNvPr>
        <p:cNvGrpSpPr/>
        <p:nvPr/>
      </p:nvGrpSpPr>
      <p:grpSpPr>
        <a:xfrm>
          <a:off x="0" y="0"/>
          <a:ext cx="0" cy="0"/>
          <a:chOff x="0" y="0"/>
          <a:chExt cx="0" cy="0"/>
        </a:xfrm>
      </p:grpSpPr>
      <p:sp>
        <p:nvSpPr>
          <p:cNvPr id="22" name="环形箭头 21">
            <a:extLst>
              <a:ext uri="{FF2B5EF4-FFF2-40B4-BE49-F238E27FC236}">
                <a16:creationId xmlns:a16="http://schemas.microsoft.com/office/drawing/2014/main" id="{CF92ED5A-8EBC-9FCA-CA10-0D1C65D530E4}"/>
              </a:ext>
            </a:extLst>
          </p:cNvPr>
          <p:cNvSpPr/>
          <p:nvPr/>
        </p:nvSpPr>
        <p:spPr>
          <a:xfrm>
            <a:off x="3390799" y="1170748"/>
            <a:ext cx="5410400" cy="5410400"/>
          </a:xfrm>
          <a:prstGeom prst="circularArrow">
            <a:avLst>
              <a:gd name="adj1" fmla="val 5274"/>
              <a:gd name="adj2" fmla="val 312630"/>
              <a:gd name="adj3" fmla="val 14229145"/>
              <a:gd name="adj4" fmla="val 17126425"/>
              <a:gd name="adj5" fmla="val 547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3" name="任意形状 22">
            <a:extLst>
              <a:ext uri="{FF2B5EF4-FFF2-40B4-BE49-F238E27FC236}">
                <a16:creationId xmlns:a16="http://schemas.microsoft.com/office/drawing/2014/main" id="{D2CEEE53-9D33-415A-6D7F-BE3FC840570F}"/>
              </a:ext>
            </a:extLst>
          </p:cNvPr>
          <p:cNvSpPr/>
          <p:nvPr/>
        </p:nvSpPr>
        <p:spPr>
          <a:xfrm>
            <a:off x="5068093" y="1177359"/>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机构健康成长</a:t>
            </a:r>
          </a:p>
        </p:txBody>
      </p:sp>
      <p:sp>
        <p:nvSpPr>
          <p:cNvPr id="24" name="任意形状 23">
            <a:extLst>
              <a:ext uri="{FF2B5EF4-FFF2-40B4-BE49-F238E27FC236}">
                <a16:creationId xmlns:a16="http://schemas.microsoft.com/office/drawing/2014/main" id="{A4DC484B-95EA-C3DE-039C-7580CB07A75E}"/>
              </a:ext>
            </a:extLst>
          </p:cNvPr>
          <p:cNvSpPr/>
          <p:nvPr/>
        </p:nvSpPr>
        <p:spPr>
          <a:xfrm>
            <a:off x="6968922" y="2274804"/>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用户数据驱动</a:t>
            </a:r>
          </a:p>
        </p:txBody>
      </p:sp>
      <p:sp>
        <p:nvSpPr>
          <p:cNvPr id="25" name="任意形状 24">
            <a:extLst>
              <a:ext uri="{FF2B5EF4-FFF2-40B4-BE49-F238E27FC236}">
                <a16:creationId xmlns:a16="http://schemas.microsoft.com/office/drawing/2014/main" id="{CAFC2DF4-BFEE-1C79-A287-B36C7B2A5EC0}"/>
              </a:ext>
            </a:extLst>
          </p:cNvPr>
          <p:cNvSpPr/>
          <p:nvPr/>
        </p:nvSpPr>
        <p:spPr>
          <a:xfrm>
            <a:off x="6968922" y="4469692"/>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团队科学决策</a:t>
            </a:r>
          </a:p>
        </p:txBody>
      </p:sp>
      <p:sp>
        <p:nvSpPr>
          <p:cNvPr id="26" name="任意形状 25">
            <a:extLst>
              <a:ext uri="{FF2B5EF4-FFF2-40B4-BE49-F238E27FC236}">
                <a16:creationId xmlns:a16="http://schemas.microsoft.com/office/drawing/2014/main" id="{26F3A6F8-B8A4-1C96-C568-00BBCF4DB092}"/>
              </a:ext>
            </a:extLst>
          </p:cNvPr>
          <p:cNvSpPr/>
          <p:nvPr/>
        </p:nvSpPr>
        <p:spPr>
          <a:xfrm>
            <a:off x="5068093" y="5567136"/>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稀缺资源倾斜</a:t>
            </a:r>
          </a:p>
        </p:txBody>
      </p:sp>
      <p:sp>
        <p:nvSpPr>
          <p:cNvPr id="27" name="任意形状 26">
            <a:extLst>
              <a:ext uri="{FF2B5EF4-FFF2-40B4-BE49-F238E27FC236}">
                <a16:creationId xmlns:a16="http://schemas.microsoft.com/office/drawing/2014/main" id="{AC54509F-5E77-491E-2D18-E832657D2B27}"/>
              </a:ext>
            </a:extLst>
          </p:cNvPr>
          <p:cNvSpPr/>
          <p:nvPr/>
        </p:nvSpPr>
        <p:spPr>
          <a:xfrm>
            <a:off x="3167264" y="4469692"/>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a:solidFill>
            <a:schemeClr val="bg1">
              <a:lumMod val="9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用户独特体验</a:t>
            </a:r>
          </a:p>
        </p:txBody>
      </p:sp>
      <p:sp>
        <p:nvSpPr>
          <p:cNvPr id="28" name="任意形状 27">
            <a:extLst>
              <a:ext uri="{FF2B5EF4-FFF2-40B4-BE49-F238E27FC236}">
                <a16:creationId xmlns:a16="http://schemas.microsoft.com/office/drawing/2014/main" id="{E1FAE940-1428-D47A-4AB3-F1A160C627BB}"/>
              </a:ext>
            </a:extLst>
          </p:cNvPr>
          <p:cNvSpPr/>
          <p:nvPr/>
        </p:nvSpPr>
        <p:spPr>
          <a:xfrm>
            <a:off x="3167264" y="2274804"/>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创价值共同体</a:t>
            </a:r>
          </a:p>
        </p:txBody>
      </p:sp>
      <p:sp>
        <p:nvSpPr>
          <p:cNvPr id="31" name="文本框 30">
            <a:extLst>
              <a:ext uri="{FF2B5EF4-FFF2-40B4-BE49-F238E27FC236}">
                <a16:creationId xmlns:a16="http://schemas.microsoft.com/office/drawing/2014/main" id="{FC356C65-3B28-4F1E-8CC6-F5744AF00C37}"/>
              </a:ext>
            </a:extLst>
          </p:cNvPr>
          <p:cNvSpPr txBox="1"/>
          <p:nvPr/>
        </p:nvSpPr>
        <p:spPr>
          <a:xfrm>
            <a:off x="1706489" y="456049"/>
            <a:ext cx="8785860" cy="645160"/>
          </a:xfrm>
          <a:prstGeom prst="rect">
            <a:avLst/>
          </a:prstGeom>
          <a:noFill/>
        </p:spPr>
        <p:txBody>
          <a:bodyPr wrap="square" rtlCol="0">
            <a:spAutoFit/>
          </a:bodyPr>
          <a:lstStyle/>
          <a:p>
            <a:pPr algn="ctr"/>
            <a:r>
              <a:rPr lang="zh-CN" altLang="en-US" sz="3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构建专属你的</a:t>
            </a:r>
            <a:r>
              <a:rPr lang="zh-CN" altLang="en-US" sz="3600" b="1" i="1" dirty="0">
                <a:solidFill>
                  <a:srgbClr val="FFFF00"/>
                </a:solidFill>
                <a:latin typeface="Songti SC Black" panose="02010600040101010101" pitchFamily="2" charset="-122"/>
                <a:ea typeface="Songti SC Black" panose="02010600040101010101" pitchFamily="2" charset="-122"/>
                <a:cs typeface="Arial Black" panose="020B0604020202020204" pitchFamily="34" charset="0"/>
              </a:rPr>
              <a:t>“</a:t>
            </a:r>
            <a:r>
              <a:rPr lang="zh-CN" altLang="en-US" sz="3600" b="1" i="1" dirty="0">
                <a:solidFill>
                  <a:srgbClr val="FFFF00"/>
                </a:solidFill>
                <a:latin typeface="Arial Black" panose="020B0604020202020204" pitchFamily="34" charset="0"/>
                <a:ea typeface="Microsoft YaHei" panose="020B0503020204020204" pitchFamily="34" charset="-122"/>
                <a:cs typeface="Arial Black" panose="020B0604020202020204" pitchFamily="34" charset="0"/>
              </a:rPr>
              <a:t>增长飞轮</a:t>
            </a:r>
            <a:r>
              <a:rPr lang="zh-CN" altLang="en-US" sz="3600" b="1" i="1" dirty="0">
                <a:solidFill>
                  <a:srgbClr val="FFFF00"/>
                </a:solidFill>
                <a:latin typeface="SONGTI SC BLACK" panose="02010600040101010101" pitchFamily="2" charset="-122"/>
                <a:ea typeface="SONGTI SC BLACK" panose="02010600040101010101" pitchFamily="2" charset="-122"/>
                <a:cs typeface="Arial Black" panose="020B0604020202020204" pitchFamily="34" charset="0"/>
              </a:rPr>
              <a:t>”</a:t>
            </a:r>
          </a:p>
        </p:txBody>
      </p:sp>
    </p:spTree>
    <p:extLst>
      <p:ext uri="{BB962C8B-B14F-4D97-AF65-F5344CB8AC3E}">
        <p14:creationId xmlns:p14="http://schemas.microsoft.com/office/powerpoint/2010/main" val="1358420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CD34400-B26B-B4BB-61CD-798E4B3E8BCC}"/>
              </a:ext>
            </a:extLst>
          </p:cNvPr>
          <p:cNvSpPr txBox="1"/>
          <p:nvPr>
            <p:custDataLst>
              <p:tags r:id="rId1"/>
            </p:custDataLst>
          </p:nvPr>
        </p:nvSpPr>
        <p:spPr>
          <a:xfrm>
            <a:off x="1431925" y="474413"/>
            <a:ext cx="9328150"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用户独特价值体验</a:t>
            </a:r>
          </a:p>
        </p:txBody>
      </p:sp>
      <p:sp>
        <p:nvSpPr>
          <p:cNvPr id="34" name="矩形: 圆角 7">
            <a:extLst>
              <a:ext uri="{FF2B5EF4-FFF2-40B4-BE49-F238E27FC236}">
                <a16:creationId xmlns:a16="http://schemas.microsoft.com/office/drawing/2014/main" id="{1DDE04A6-E21F-2D1E-FAD2-90CE17630CE2}"/>
              </a:ext>
            </a:extLst>
          </p:cNvPr>
          <p:cNvSpPr/>
          <p:nvPr>
            <p:custDataLst>
              <p:tags r:id="rId2"/>
            </p:custDataLst>
          </p:nvPr>
        </p:nvSpPr>
        <p:spPr>
          <a:xfrm>
            <a:off x="1214120" y="3853720"/>
            <a:ext cx="3096000" cy="1742648"/>
          </a:xfrm>
          <a:prstGeom prst="roundRect">
            <a:avLst>
              <a:gd name="adj" fmla="val 5602"/>
            </a:avLst>
          </a:prstGeom>
          <a:solidFill>
            <a:srgbClr val="EDC78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zh-CN" altLang="en-US" sz="2400" b="1" dirty="0">
                <a:solidFill>
                  <a:schemeClr val="bg1"/>
                </a:solidFill>
                <a:effectLst>
                  <a:outerShdw blurRad="38100" dist="38100" dir="2700000" algn="tl">
                    <a:srgbClr val="000000">
                      <a:alpha val="43137"/>
                    </a:srgbClr>
                  </a:outerShdw>
                </a:effectLst>
                <a:latin typeface="Arial Black" panose="020B0604020202020204" pitchFamily="34" charset="0"/>
                <a:ea typeface="微软雅黑" panose="020B0503020204020204" charset="-122"/>
                <a:cs typeface="Arial Black" panose="020B0604020202020204" pitchFamily="34" charset="0"/>
                <a:sym typeface="+mn-ea"/>
              </a:rPr>
              <a:t>安全透明</a:t>
            </a:r>
            <a:endParaRPr lang="en-US" altLang="zh-CN" sz="2400" b="1" dirty="0">
              <a:solidFill>
                <a:schemeClr val="bg1"/>
              </a:solidFill>
              <a:effectLst>
                <a:outerShdw blurRad="38100" dist="38100" dir="2700000" algn="tl">
                  <a:srgbClr val="000000">
                    <a:alpha val="43137"/>
                  </a:srgbClr>
                </a:outerShdw>
              </a:effectLst>
              <a:latin typeface="Arial Black" panose="020B0604020202020204" pitchFamily="34" charset="0"/>
              <a:ea typeface="微软雅黑" panose="020B0503020204020204" charset="-122"/>
              <a:cs typeface="Arial Black" panose="020B0604020202020204" pitchFamily="34" charset="0"/>
              <a:sym typeface="+mn-ea"/>
            </a:endParaRPr>
          </a:p>
          <a:p>
            <a:pPr algn="ctr">
              <a:lnSpc>
                <a:spcPct val="150000"/>
              </a:lnSpc>
            </a:pPr>
            <a:r>
              <a:rPr lang="zh-CN" altLang="en-US" sz="2400" b="1" dirty="0">
                <a:solidFill>
                  <a:schemeClr val="bg1"/>
                </a:solidFill>
                <a:effectLst>
                  <a:outerShdw blurRad="38100" dist="38100" dir="2700000" algn="tl">
                    <a:srgbClr val="000000">
                      <a:alpha val="43137"/>
                    </a:srgbClr>
                  </a:outerShdw>
                </a:effectLst>
                <a:latin typeface="Arial Black" panose="020B0604020202020204" pitchFamily="34" charset="0"/>
                <a:ea typeface="微软雅黑" panose="020B0503020204020204" charset="-122"/>
                <a:cs typeface="Arial Black" panose="020B0604020202020204" pitchFamily="34" charset="0"/>
                <a:sym typeface="+mn-ea"/>
              </a:rPr>
              <a:t>专业主义</a:t>
            </a:r>
            <a:endParaRPr lang="en-US" altLang="zh-CN" sz="2400" b="1" dirty="0">
              <a:solidFill>
                <a:schemeClr val="bg1"/>
              </a:solidFill>
              <a:effectLst>
                <a:outerShdw blurRad="38100" dist="38100" dir="2700000" algn="tl">
                  <a:srgbClr val="000000">
                    <a:alpha val="43137"/>
                  </a:srgbClr>
                </a:outerShdw>
              </a:effectLst>
              <a:latin typeface="Arial Black" panose="020B0604020202020204" pitchFamily="34" charset="0"/>
              <a:ea typeface="微软雅黑" panose="020B0503020204020204" charset="-122"/>
              <a:cs typeface="Arial Black" panose="020B0604020202020204" pitchFamily="34" charset="0"/>
              <a:sym typeface="+mn-ea"/>
            </a:endParaRPr>
          </a:p>
        </p:txBody>
      </p:sp>
      <p:sp>
        <p:nvSpPr>
          <p:cNvPr id="35" name="矩形: 圆角 8">
            <a:extLst>
              <a:ext uri="{FF2B5EF4-FFF2-40B4-BE49-F238E27FC236}">
                <a16:creationId xmlns:a16="http://schemas.microsoft.com/office/drawing/2014/main" id="{02DE3674-DAD9-7F57-4C25-7F7C18AAC8E9}"/>
              </a:ext>
            </a:extLst>
          </p:cNvPr>
          <p:cNvSpPr/>
          <p:nvPr>
            <p:custDataLst>
              <p:tags r:id="rId3"/>
            </p:custDataLst>
          </p:nvPr>
        </p:nvSpPr>
        <p:spPr>
          <a:xfrm>
            <a:off x="1214120" y="2893057"/>
            <a:ext cx="3096000" cy="781239"/>
          </a:xfrm>
          <a:prstGeom prst="roundRect">
            <a:avLst/>
          </a:prstGeom>
          <a:gradFill>
            <a:gsLst>
              <a:gs pos="100000">
                <a:srgbClr val="EEC988"/>
              </a:gs>
              <a:gs pos="0">
                <a:srgbClr val="CB954D"/>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2400" b="1" dirty="0">
                <a:solidFill>
                  <a:schemeClr val="tx1"/>
                </a:solidFill>
                <a:effectLst/>
                <a:latin typeface="Arial Black" panose="020B0604020202020204" pitchFamily="34" charset="0"/>
                <a:ea typeface="微软雅黑" panose="020B0503020204020204" charset="-122"/>
                <a:cs typeface="Arial Black" panose="020B0604020202020204" pitchFamily="34" charset="0"/>
              </a:rPr>
              <a:t>值得信赖</a:t>
            </a:r>
          </a:p>
        </p:txBody>
      </p:sp>
      <p:sp>
        <p:nvSpPr>
          <p:cNvPr id="36" name="矩形: 圆角 10">
            <a:extLst>
              <a:ext uri="{FF2B5EF4-FFF2-40B4-BE49-F238E27FC236}">
                <a16:creationId xmlns:a16="http://schemas.microsoft.com/office/drawing/2014/main" id="{C37B556E-3D47-D6D7-4BFD-7D9025C5193D}"/>
              </a:ext>
            </a:extLst>
          </p:cNvPr>
          <p:cNvSpPr/>
          <p:nvPr>
            <p:custDataLst>
              <p:tags r:id="rId4"/>
            </p:custDataLst>
          </p:nvPr>
        </p:nvSpPr>
        <p:spPr>
          <a:xfrm>
            <a:off x="7982210" y="2909505"/>
            <a:ext cx="3096000" cy="781239"/>
          </a:xfrm>
          <a:prstGeom prst="roundRect">
            <a:avLst/>
          </a:prstGeom>
          <a:gradFill>
            <a:gsLst>
              <a:gs pos="100000">
                <a:srgbClr val="EEC988"/>
              </a:gs>
              <a:gs pos="0">
                <a:srgbClr val="CB954D"/>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2400" b="1" dirty="0">
                <a:solidFill>
                  <a:schemeClr val="tx1"/>
                </a:solidFill>
                <a:latin typeface="Arial Black" panose="020B0604020202020204" pitchFamily="34" charset="0"/>
                <a:ea typeface="微软雅黑" panose="020B0503020204020204" charset="-122"/>
                <a:cs typeface="Arial Black" panose="020B0604020202020204" pitchFamily="34" charset="0"/>
                <a:sym typeface="+mn-ea"/>
              </a:rPr>
              <a:t>CLTV</a:t>
            </a:r>
            <a:endParaRPr lang="zh-CN" altLang="en-US" sz="2400" b="1" dirty="0">
              <a:solidFill>
                <a:schemeClr val="tx1"/>
              </a:solidFill>
              <a:effectLst/>
              <a:latin typeface="Arial Black" panose="020B0604020202020204" pitchFamily="34" charset="0"/>
              <a:ea typeface="微软雅黑" panose="020B0503020204020204" charset="-122"/>
              <a:cs typeface="Arial Black" panose="020B0604020202020204" pitchFamily="34" charset="0"/>
              <a:sym typeface="+mn-ea"/>
            </a:endParaRPr>
          </a:p>
        </p:txBody>
      </p:sp>
      <p:sp>
        <p:nvSpPr>
          <p:cNvPr id="37" name="矩形: 圆角 40">
            <a:extLst>
              <a:ext uri="{FF2B5EF4-FFF2-40B4-BE49-F238E27FC236}">
                <a16:creationId xmlns:a16="http://schemas.microsoft.com/office/drawing/2014/main" id="{5D805FF1-4431-0E7D-B1AA-1B197BC300F4}"/>
              </a:ext>
            </a:extLst>
          </p:cNvPr>
          <p:cNvSpPr/>
          <p:nvPr>
            <p:custDataLst>
              <p:tags r:id="rId5"/>
            </p:custDataLst>
          </p:nvPr>
        </p:nvSpPr>
        <p:spPr>
          <a:xfrm>
            <a:off x="4564933" y="2893056"/>
            <a:ext cx="3096000" cy="781239"/>
          </a:xfrm>
          <a:prstGeom prst="roundRect">
            <a:avLst/>
          </a:prstGeom>
          <a:gradFill>
            <a:gsLst>
              <a:gs pos="100000">
                <a:srgbClr val="EEC988"/>
              </a:gs>
              <a:gs pos="0">
                <a:srgbClr val="CB954D"/>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2400" b="1" dirty="0">
                <a:solidFill>
                  <a:schemeClr val="tx1"/>
                </a:solidFill>
                <a:effectLst/>
                <a:latin typeface="Arial Black" panose="020B0604020202020204" pitchFamily="34" charset="0"/>
                <a:ea typeface="微软雅黑" panose="020B0503020204020204" charset="-122"/>
                <a:cs typeface="Arial Black" panose="020B0604020202020204" pitchFamily="34" charset="0"/>
                <a:sym typeface="+mn-ea"/>
              </a:rPr>
              <a:t>专属服务</a:t>
            </a:r>
          </a:p>
        </p:txBody>
      </p:sp>
      <p:sp>
        <p:nvSpPr>
          <p:cNvPr id="38" name="矩形: 圆角 41">
            <a:extLst>
              <a:ext uri="{FF2B5EF4-FFF2-40B4-BE49-F238E27FC236}">
                <a16:creationId xmlns:a16="http://schemas.microsoft.com/office/drawing/2014/main" id="{84738C4B-6695-8C62-B9A5-D0EC33FA0E29}"/>
              </a:ext>
            </a:extLst>
          </p:cNvPr>
          <p:cNvSpPr>
            <a:spLocks noGrp="1" noRot="1" noMove="1" noResize="1" noEditPoints="1" noAdjustHandles="1" noChangeArrowheads="1" noChangeShapeType="1"/>
          </p:cNvSpPr>
          <p:nvPr>
            <p:custDataLst>
              <p:tags r:id="rId6"/>
            </p:custDataLst>
          </p:nvPr>
        </p:nvSpPr>
        <p:spPr>
          <a:xfrm>
            <a:off x="4564933" y="3853720"/>
            <a:ext cx="3096000" cy="1742648"/>
          </a:xfrm>
          <a:prstGeom prst="roundRect">
            <a:avLst>
              <a:gd name="adj" fmla="val 5602"/>
            </a:avLst>
          </a:prstGeom>
          <a:solidFill>
            <a:srgbClr val="EDC78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zh-CN" altLang="en-US" sz="2400" b="1" dirty="0">
                <a:solidFill>
                  <a:schemeClr val="bg1"/>
                </a:solidFill>
                <a:effectLst>
                  <a:outerShdw blurRad="38100" dist="38100" dir="2700000" algn="tl">
                    <a:srgbClr val="000000">
                      <a:alpha val="43137"/>
                    </a:srgbClr>
                  </a:outerShdw>
                </a:effectLst>
                <a:latin typeface="Arial Black" panose="020B0604020202020204" pitchFamily="34" charset="0"/>
                <a:ea typeface="微软雅黑" panose="020B0503020204020204" charset="-122"/>
                <a:cs typeface="Arial Black" panose="020B0604020202020204" pitchFamily="34" charset="0"/>
                <a:sym typeface="+mn-ea"/>
              </a:rPr>
              <a:t>定制方案</a:t>
            </a:r>
            <a:endParaRPr lang="en-US" altLang="zh-CN" sz="2400" b="1" dirty="0">
              <a:solidFill>
                <a:schemeClr val="bg1"/>
              </a:solidFill>
              <a:effectLst>
                <a:outerShdw blurRad="38100" dist="38100" dir="2700000" algn="tl">
                  <a:srgbClr val="000000">
                    <a:alpha val="43137"/>
                  </a:srgbClr>
                </a:outerShdw>
              </a:effectLst>
              <a:latin typeface="Arial Black" panose="020B0604020202020204" pitchFamily="34" charset="0"/>
              <a:ea typeface="微软雅黑" panose="020B0503020204020204" charset="-122"/>
              <a:cs typeface="Arial Black" panose="020B0604020202020204" pitchFamily="34" charset="0"/>
              <a:sym typeface="+mn-ea"/>
            </a:endParaRPr>
          </a:p>
          <a:p>
            <a:pPr algn="ctr">
              <a:lnSpc>
                <a:spcPct val="150000"/>
              </a:lnSpc>
            </a:pPr>
            <a:r>
              <a:rPr lang="zh-CN" altLang="en-US" sz="2400" b="1" dirty="0">
                <a:solidFill>
                  <a:schemeClr val="bg1"/>
                </a:solidFill>
                <a:effectLst>
                  <a:outerShdw blurRad="38100" dist="38100" dir="2700000" algn="tl">
                    <a:srgbClr val="000000">
                      <a:alpha val="43137"/>
                    </a:srgbClr>
                  </a:outerShdw>
                </a:effectLst>
                <a:latin typeface="Arial Black" panose="020B0604020202020204" pitchFamily="34" charset="0"/>
                <a:ea typeface="微软雅黑" panose="020B0503020204020204" charset="-122"/>
                <a:cs typeface="Arial Black" panose="020B0604020202020204" pitchFamily="34" charset="0"/>
                <a:sym typeface="+mn-ea"/>
              </a:rPr>
              <a:t>情绪价值</a:t>
            </a:r>
          </a:p>
        </p:txBody>
      </p:sp>
      <p:sp>
        <p:nvSpPr>
          <p:cNvPr id="39" name="矩形: 圆角 43">
            <a:extLst>
              <a:ext uri="{FF2B5EF4-FFF2-40B4-BE49-F238E27FC236}">
                <a16:creationId xmlns:a16="http://schemas.microsoft.com/office/drawing/2014/main" id="{C8974995-BA39-F930-5A4A-FB0E465E0CA7}"/>
              </a:ext>
            </a:extLst>
          </p:cNvPr>
          <p:cNvSpPr/>
          <p:nvPr>
            <p:custDataLst>
              <p:tags r:id="rId7"/>
            </p:custDataLst>
          </p:nvPr>
        </p:nvSpPr>
        <p:spPr>
          <a:xfrm>
            <a:off x="7982209" y="3863573"/>
            <a:ext cx="3095999" cy="1742648"/>
          </a:xfrm>
          <a:prstGeom prst="roundRect">
            <a:avLst>
              <a:gd name="adj" fmla="val 5602"/>
            </a:avLst>
          </a:prstGeom>
          <a:solidFill>
            <a:srgbClr val="EDC78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zh-CN" altLang="en-US" sz="2400" b="1" dirty="0">
                <a:solidFill>
                  <a:schemeClr val="bg1"/>
                </a:solidFill>
                <a:effectLst>
                  <a:outerShdw blurRad="38100" dist="38100" dir="2700000" algn="tl">
                    <a:srgbClr val="000000">
                      <a:alpha val="43137"/>
                    </a:srgbClr>
                  </a:outerShdw>
                </a:effectLst>
                <a:latin typeface="Arial Black" panose="020B0604020202020204" pitchFamily="34" charset="0"/>
                <a:ea typeface="微软雅黑" panose="020B0503020204020204" charset="-122"/>
                <a:cs typeface="Arial Black" panose="020B0604020202020204" pitchFamily="34" charset="0"/>
                <a:sym typeface="+mn-ea"/>
              </a:rPr>
              <a:t>智能健康档案</a:t>
            </a:r>
            <a:r>
              <a:rPr lang="en-US" altLang="zh-CN" sz="2400" b="1" dirty="0">
                <a:solidFill>
                  <a:schemeClr val="bg1"/>
                </a:solidFill>
                <a:effectLst>
                  <a:outerShdw blurRad="38100" dist="38100" dir="2700000" algn="tl">
                    <a:srgbClr val="000000">
                      <a:alpha val="43137"/>
                    </a:srgbClr>
                  </a:outerShdw>
                </a:effectLst>
                <a:latin typeface="Arial Black" panose="020B0604020202020204" pitchFamily="34" charset="0"/>
                <a:ea typeface="微软雅黑" panose="020B0503020204020204" charset="-122"/>
                <a:cs typeface="Arial Black" panose="020B0604020202020204" pitchFamily="34" charset="0"/>
                <a:sym typeface="+mn-ea"/>
              </a:rPr>
              <a:t>AI</a:t>
            </a:r>
          </a:p>
          <a:p>
            <a:pPr algn="ctr">
              <a:lnSpc>
                <a:spcPct val="150000"/>
              </a:lnSpc>
            </a:pPr>
            <a:r>
              <a:rPr lang="zh-CN" altLang="en-US" sz="2400" b="1" dirty="0">
                <a:solidFill>
                  <a:schemeClr val="bg1"/>
                </a:solidFill>
                <a:effectLst>
                  <a:outerShdw blurRad="38100" dist="38100" dir="2700000" algn="tl">
                    <a:srgbClr val="000000">
                      <a:alpha val="43137"/>
                    </a:srgbClr>
                  </a:outerShdw>
                </a:effectLst>
                <a:latin typeface="Arial Black" panose="020B0604020202020204" pitchFamily="34" charset="0"/>
                <a:ea typeface="微软雅黑" panose="020B0503020204020204" charset="-122"/>
                <a:cs typeface="Arial Black" panose="020B0604020202020204" pitchFamily="34" charset="0"/>
                <a:sym typeface="+mn-ea"/>
              </a:rPr>
              <a:t>客户分级权益系统</a:t>
            </a:r>
          </a:p>
        </p:txBody>
      </p:sp>
      <p:sp>
        <p:nvSpPr>
          <p:cNvPr id="40" name="等腰三角形 21">
            <a:extLst>
              <a:ext uri="{FF2B5EF4-FFF2-40B4-BE49-F238E27FC236}">
                <a16:creationId xmlns:a16="http://schemas.microsoft.com/office/drawing/2014/main" id="{99864AB6-31F0-50A2-33D4-4702B4E370AE}"/>
              </a:ext>
            </a:extLst>
          </p:cNvPr>
          <p:cNvSpPr/>
          <p:nvPr/>
        </p:nvSpPr>
        <p:spPr>
          <a:xfrm>
            <a:off x="1180254" y="1536948"/>
            <a:ext cx="9864090" cy="1199727"/>
          </a:xfrm>
          <a:prstGeom prst="triangle">
            <a:avLst/>
          </a:prstGeom>
          <a:gradFill>
            <a:gsLst>
              <a:gs pos="100000">
                <a:srgbClr val="EEC988"/>
              </a:gs>
              <a:gs pos="0">
                <a:srgbClr val="CB954D"/>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Arial Black" panose="020B0604020202020204" pitchFamily="34" charset="0"/>
                <a:ea typeface="微软雅黑" panose="020B0503020204020204" charset="-122"/>
                <a:cs typeface="Arial Black" panose="020B0604020202020204" pitchFamily="34" charset="0"/>
              </a:rPr>
              <a:t>美丽人生共同体</a:t>
            </a:r>
            <a:endParaRPr lang="zh-CN" altLang="en-US" sz="2400" b="1" dirty="0">
              <a:solidFill>
                <a:schemeClr val="tx1"/>
              </a:solidFill>
              <a:effectLst/>
              <a:latin typeface="Arial Black" panose="020B0604020202020204" pitchFamily="34" charset="0"/>
              <a:ea typeface="微软雅黑" panose="020B0503020204020204" charset="-122"/>
              <a:cs typeface="Arial Black" panose="020B0604020202020204" pitchFamily="34" charset="0"/>
            </a:endParaRPr>
          </a:p>
        </p:txBody>
      </p:sp>
    </p:spTree>
    <p:extLst>
      <p:ext uri="{BB962C8B-B14F-4D97-AF65-F5344CB8AC3E}">
        <p14:creationId xmlns:p14="http://schemas.microsoft.com/office/powerpoint/2010/main" val="2714187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18182-5DBB-2718-A146-2A675E211C1C}"/>
            </a:ext>
          </a:extLst>
        </p:cNvPr>
        <p:cNvGrpSpPr/>
        <p:nvPr/>
      </p:nvGrpSpPr>
      <p:grpSpPr>
        <a:xfrm>
          <a:off x="0" y="0"/>
          <a:ext cx="0" cy="0"/>
          <a:chOff x="0" y="0"/>
          <a:chExt cx="0" cy="0"/>
        </a:xfrm>
      </p:grpSpPr>
      <p:sp>
        <p:nvSpPr>
          <p:cNvPr id="22" name="环形箭头 21">
            <a:extLst>
              <a:ext uri="{FF2B5EF4-FFF2-40B4-BE49-F238E27FC236}">
                <a16:creationId xmlns:a16="http://schemas.microsoft.com/office/drawing/2014/main" id="{108A514E-D467-F160-B3A9-5BC2B7967F02}"/>
              </a:ext>
            </a:extLst>
          </p:cNvPr>
          <p:cNvSpPr/>
          <p:nvPr/>
        </p:nvSpPr>
        <p:spPr>
          <a:xfrm>
            <a:off x="3390799" y="1170748"/>
            <a:ext cx="5410400" cy="5410400"/>
          </a:xfrm>
          <a:prstGeom prst="circularArrow">
            <a:avLst>
              <a:gd name="adj1" fmla="val 5274"/>
              <a:gd name="adj2" fmla="val 312630"/>
              <a:gd name="adj3" fmla="val 14229145"/>
              <a:gd name="adj4" fmla="val 17126425"/>
              <a:gd name="adj5" fmla="val 547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3" name="任意形状 22">
            <a:extLst>
              <a:ext uri="{FF2B5EF4-FFF2-40B4-BE49-F238E27FC236}">
                <a16:creationId xmlns:a16="http://schemas.microsoft.com/office/drawing/2014/main" id="{3C76D30D-4687-35FF-D51A-A565B6C808E9}"/>
              </a:ext>
            </a:extLst>
          </p:cNvPr>
          <p:cNvSpPr/>
          <p:nvPr/>
        </p:nvSpPr>
        <p:spPr>
          <a:xfrm>
            <a:off x="5068093" y="1177359"/>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机构健康成长</a:t>
            </a:r>
          </a:p>
        </p:txBody>
      </p:sp>
      <p:sp>
        <p:nvSpPr>
          <p:cNvPr id="24" name="任意形状 23">
            <a:extLst>
              <a:ext uri="{FF2B5EF4-FFF2-40B4-BE49-F238E27FC236}">
                <a16:creationId xmlns:a16="http://schemas.microsoft.com/office/drawing/2014/main" id="{FA0DB57E-9480-5DD2-610C-FA54E3E6C151}"/>
              </a:ext>
            </a:extLst>
          </p:cNvPr>
          <p:cNvSpPr/>
          <p:nvPr/>
        </p:nvSpPr>
        <p:spPr>
          <a:xfrm>
            <a:off x="6968922" y="2274804"/>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用户数据驱动</a:t>
            </a:r>
          </a:p>
        </p:txBody>
      </p:sp>
      <p:sp>
        <p:nvSpPr>
          <p:cNvPr id="25" name="任意形状 24">
            <a:extLst>
              <a:ext uri="{FF2B5EF4-FFF2-40B4-BE49-F238E27FC236}">
                <a16:creationId xmlns:a16="http://schemas.microsoft.com/office/drawing/2014/main" id="{7C15612B-214D-21D0-6AC9-E63A10A7AE2F}"/>
              </a:ext>
            </a:extLst>
          </p:cNvPr>
          <p:cNvSpPr/>
          <p:nvPr/>
        </p:nvSpPr>
        <p:spPr>
          <a:xfrm>
            <a:off x="6968922" y="4469692"/>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团队科学决策</a:t>
            </a:r>
          </a:p>
        </p:txBody>
      </p:sp>
      <p:sp>
        <p:nvSpPr>
          <p:cNvPr id="26" name="任意形状 25">
            <a:extLst>
              <a:ext uri="{FF2B5EF4-FFF2-40B4-BE49-F238E27FC236}">
                <a16:creationId xmlns:a16="http://schemas.microsoft.com/office/drawing/2014/main" id="{91F73EEC-6517-488A-38C5-3F1F947B512A}"/>
              </a:ext>
            </a:extLst>
          </p:cNvPr>
          <p:cNvSpPr/>
          <p:nvPr/>
        </p:nvSpPr>
        <p:spPr>
          <a:xfrm>
            <a:off x="5068093" y="5567136"/>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稀缺资源倾斜</a:t>
            </a:r>
          </a:p>
        </p:txBody>
      </p:sp>
      <p:sp>
        <p:nvSpPr>
          <p:cNvPr id="27" name="任意形状 26">
            <a:extLst>
              <a:ext uri="{FF2B5EF4-FFF2-40B4-BE49-F238E27FC236}">
                <a16:creationId xmlns:a16="http://schemas.microsoft.com/office/drawing/2014/main" id="{D4A358D2-0279-819A-9E82-6130AF109E51}"/>
              </a:ext>
            </a:extLst>
          </p:cNvPr>
          <p:cNvSpPr/>
          <p:nvPr/>
        </p:nvSpPr>
        <p:spPr>
          <a:xfrm>
            <a:off x="3167264" y="4469692"/>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a:solidFill>
            <a:schemeClr val="bg1">
              <a:lumMod val="9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用户独特体验</a:t>
            </a:r>
          </a:p>
        </p:txBody>
      </p:sp>
      <p:sp>
        <p:nvSpPr>
          <p:cNvPr id="28" name="任意形状 27">
            <a:extLst>
              <a:ext uri="{FF2B5EF4-FFF2-40B4-BE49-F238E27FC236}">
                <a16:creationId xmlns:a16="http://schemas.microsoft.com/office/drawing/2014/main" id="{63D1C9BF-A9F5-2748-EA1F-0EE8FCFF5F06}"/>
              </a:ext>
            </a:extLst>
          </p:cNvPr>
          <p:cNvSpPr/>
          <p:nvPr/>
        </p:nvSpPr>
        <p:spPr>
          <a:xfrm>
            <a:off x="3167264" y="2274804"/>
            <a:ext cx="2055812" cy="1027906"/>
          </a:xfrm>
          <a:custGeom>
            <a:avLst/>
            <a:gdLst>
              <a:gd name="connsiteX0" fmla="*/ 0 w 2055812"/>
              <a:gd name="connsiteY0" fmla="*/ 171321 h 1027906"/>
              <a:gd name="connsiteX1" fmla="*/ 171321 w 2055812"/>
              <a:gd name="connsiteY1" fmla="*/ 0 h 1027906"/>
              <a:gd name="connsiteX2" fmla="*/ 1884491 w 2055812"/>
              <a:gd name="connsiteY2" fmla="*/ 0 h 1027906"/>
              <a:gd name="connsiteX3" fmla="*/ 2055812 w 2055812"/>
              <a:gd name="connsiteY3" fmla="*/ 171321 h 1027906"/>
              <a:gd name="connsiteX4" fmla="*/ 2055812 w 2055812"/>
              <a:gd name="connsiteY4" fmla="*/ 856585 h 1027906"/>
              <a:gd name="connsiteX5" fmla="*/ 1884491 w 2055812"/>
              <a:gd name="connsiteY5" fmla="*/ 1027906 h 1027906"/>
              <a:gd name="connsiteX6" fmla="*/ 171321 w 2055812"/>
              <a:gd name="connsiteY6" fmla="*/ 1027906 h 1027906"/>
              <a:gd name="connsiteX7" fmla="*/ 0 w 2055812"/>
              <a:gd name="connsiteY7" fmla="*/ 856585 h 1027906"/>
              <a:gd name="connsiteX8" fmla="*/ 0 w 2055812"/>
              <a:gd name="connsiteY8" fmla="*/ 171321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812" h="1027906">
                <a:moveTo>
                  <a:pt x="0" y="171321"/>
                </a:moveTo>
                <a:cubicBezTo>
                  <a:pt x="0" y="76703"/>
                  <a:pt x="76703" y="0"/>
                  <a:pt x="171321" y="0"/>
                </a:cubicBezTo>
                <a:lnTo>
                  <a:pt x="1884491" y="0"/>
                </a:lnTo>
                <a:cubicBezTo>
                  <a:pt x="1979109" y="0"/>
                  <a:pt x="2055812" y="76703"/>
                  <a:pt x="2055812" y="171321"/>
                </a:cubicBezTo>
                <a:lnTo>
                  <a:pt x="2055812" y="856585"/>
                </a:lnTo>
                <a:cubicBezTo>
                  <a:pt x="2055812" y="951203"/>
                  <a:pt x="1979109" y="1027906"/>
                  <a:pt x="1884491" y="1027906"/>
                </a:cubicBezTo>
                <a:lnTo>
                  <a:pt x="171321" y="1027906"/>
                </a:lnTo>
                <a:cubicBezTo>
                  <a:pt x="76703" y="1027906"/>
                  <a:pt x="0" y="951203"/>
                  <a:pt x="0" y="856585"/>
                </a:cubicBezTo>
                <a:lnTo>
                  <a:pt x="0" y="17132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378" tIns="126378" rIns="126378" bIns="126378" numCol="1" spcCol="1270" anchor="ctr" anchorCtr="0">
            <a:noAutofit/>
          </a:bodyPr>
          <a:lstStyle/>
          <a:p>
            <a:pPr marL="0" lvl="0" indent="0" algn="ctr" defTabSz="889000">
              <a:lnSpc>
                <a:spcPct val="90000"/>
              </a:lnSpc>
              <a:spcBef>
                <a:spcPct val="0"/>
              </a:spcBef>
              <a:spcAft>
                <a:spcPct val="35000"/>
              </a:spcAft>
              <a:buNone/>
            </a:pPr>
            <a:r>
              <a:rPr lang="zh-CN" altLang="en-US" sz="2000" b="1" i="0" kern="1200" dirty="0">
                <a:solidFill>
                  <a:schemeClr val="tx1"/>
                </a:solidFill>
                <a:latin typeface="Microsoft YaHei" panose="020B0503020204020204" pitchFamily="34" charset="-122"/>
                <a:ea typeface="Microsoft YaHei" panose="020B0503020204020204" pitchFamily="34" charset="-122"/>
              </a:rPr>
              <a:t>创价值共同体</a:t>
            </a:r>
          </a:p>
        </p:txBody>
      </p:sp>
      <p:sp>
        <p:nvSpPr>
          <p:cNvPr id="31" name="文本框 30">
            <a:extLst>
              <a:ext uri="{FF2B5EF4-FFF2-40B4-BE49-F238E27FC236}">
                <a16:creationId xmlns:a16="http://schemas.microsoft.com/office/drawing/2014/main" id="{2B038FD8-C74D-83AA-876D-46667F34129D}"/>
              </a:ext>
            </a:extLst>
          </p:cNvPr>
          <p:cNvSpPr txBox="1"/>
          <p:nvPr/>
        </p:nvSpPr>
        <p:spPr>
          <a:xfrm>
            <a:off x="1706489" y="456049"/>
            <a:ext cx="8785860" cy="645160"/>
          </a:xfrm>
          <a:prstGeom prst="rect">
            <a:avLst/>
          </a:prstGeom>
          <a:noFill/>
        </p:spPr>
        <p:txBody>
          <a:bodyPr wrap="square" rtlCol="0">
            <a:spAutoFit/>
          </a:bodyPr>
          <a:lstStyle/>
          <a:p>
            <a:pPr algn="ctr"/>
            <a:r>
              <a:rPr lang="zh-CN" altLang="en-US" sz="3600" b="1" dirty="0">
                <a:solidFill>
                  <a:schemeClr val="bg1"/>
                </a:solidFill>
                <a:latin typeface="Arial Black" panose="020B0604020202020204" pitchFamily="34" charset="0"/>
                <a:ea typeface="Microsoft YaHei" panose="020B0503020204020204" pitchFamily="34" charset="-122"/>
                <a:cs typeface="Arial Black" panose="020B0604020202020204" pitchFamily="34" charset="0"/>
              </a:rPr>
              <a:t>构建专属你的</a:t>
            </a:r>
            <a:r>
              <a:rPr lang="zh-CN" altLang="en-US" sz="3600" b="1" i="1" dirty="0">
                <a:solidFill>
                  <a:srgbClr val="FFFF00"/>
                </a:solidFill>
                <a:latin typeface="Songti SC Black" panose="02010600040101010101" pitchFamily="2" charset="-122"/>
                <a:ea typeface="Songti SC Black" panose="02010600040101010101" pitchFamily="2" charset="-122"/>
                <a:cs typeface="Arial Black" panose="020B0604020202020204" pitchFamily="34" charset="0"/>
              </a:rPr>
              <a:t>“</a:t>
            </a:r>
            <a:r>
              <a:rPr lang="zh-CN" altLang="en-US" sz="3600" b="1" i="1" dirty="0">
                <a:solidFill>
                  <a:srgbClr val="FFFF00"/>
                </a:solidFill>
                <a:latin typeface="Arial Black" panose="020B0604020202020204" pitchFamily="34" charset="0"/>
                <a:ea typeface="Microsoft YaHei" panose="020B0503020204020204" pitchFamily="34" charset="-122"/>
                <a:cs typeface="Arial Black" panose="020B0604020202020204" pitchFamily="34" charset="0"/>
              </a:rPr>
              <a:t>增长飞轮</a:t>
            </a:r>
            <a:r>
              <a:rPr lang="zh-CN" altLang="en-US" sz="3600" b="1" i="1" dirty="0">
                <a:solidFill>
                  <a:srgbClr val="FFFF00"/>
                </a:solidFill>
                <a:latin typeface="SONGTI SC BLACK" panose="02010600040101010101" pitchFamily="2" charset="-122"/>
                <a:ea typeface="SONGTI SC BLACK" panose="02010600040101010101" pitchFamily="2" charset="-122"/>
                <a:cs typeface="Arial Black" panose="020B0604020202020204" pitchFamily="34" charset="0"/>
              </a:rPr>
              <a:t>”</a:t>
            </a:r>
          </a:p>
        </p:txBody>
      </p:sp>
    </p:spTree>
    <p:extLst>
      <p:ext uri="{BB962C8B-B14F-4D97-AF65-F5344CB8AC3E}">
        <p14:creationId xmlns:p14="http://schemas.microsoft.com/office/powerpoint/2010/main" val="1837064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5EB450C7-275F-A2A2-684B-EE1541A20FF8}"/>
              </a:ext>
            </a:extLst>
          </p:cNvPr>
          <p:cNvGraphicFramePr/>
          <p:nvPr>
            <p:extLst>
              <p:ext uri="{D42A27DB-BD31-4B8C-83A1-F6EECF244321}">
                <p14:modId xmlns:p14="http://schemas.microsoft.com/office/powerpoint/2010/main" val="290370715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1787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形 4" descr="菱形 纯色填充">
            <a:extLst>
              <a:ext uri="{FF2B5EF4-FFF2-40B4-BE49-F238E27FC236}">
                <a16:creationId xmlns:a16="http://schemas.microsoft.com/office/drawing/2014/main" id="{08C25082-1D0F-914A-EA01-A4CC95312AD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55904" y="530441"/>
            <a:ext cx="914400" cy="914400"/>
          </a:xfrm>
          <a:prstGeom prst="rect">
            <a:avLst/>
          </a:prstGeom>
        </p:spPr>
      </p:pic>
      <p:pic>
        <p:nvPicPr>
          <p:cNvPr id="10" name="图形 9" descr="购物车 纯色填充">
            <a:extLst>
              <a:ext uri="{FF2B5EF4-FFF2-40B4-BE49-F238E27FC236}">
                <a16:creationId xmlns:a16="http://schemas.microsoft.com/office/drawing/2014/main" id="{7D9F8A73-62FB-0709-C6CD-6B9D682A8C4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655904" y="1545185"/>
            <a:ext cx="914400" cy="914400"/>
          </a:xfrm>
          <a:prstGeom prst="rect">
            <a:avLst/>
          </a:prstGeom>
        </p:spPr>
      </p:pic>
      <p:pic>
        <p:nvPicPr>
          <p:cNvPr id="19" name="图形 18" descr="女性形象 纯色填充">
            <a:extLst>
              <a:ext uri="{FF2B5EF4-FFF2-40B4-BE49-F238E27FC236}">
                <a16:creationId xmlns:a16="http://schemas.microsoft.com/office/drawing/2014/main" id="{A611D5E5-3F9F-863C-06EB-FB02E393DC2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55904" y="2559929"/>
            <a:ext cx="914400" cy="914400"/>
          </a:xfrm>
          <a:prstGeom prst="rect">
            <a:avLst/>
          </a:prstGeom>
        </p:spPr>
      </p:pic>
      <p:pic>
        <p:nvPicPr>
          <p:cNvPr id="20" name="图形 19" descr="研究 纯色填充">
            <a:extLst>
              <a:ext uri="{FF2B5EF4-FFF2-40B4-BE49-F238E27FC236}">
                <a16:creationId xmlns:a16="http://schemas.microsoft.com/office/drawing/2014/main" id="{66C3B069-F49B-E2DE-3447-079FE74B57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55904" y="3574673"/>
            <a:ext cx="914400" cy="914400"/>
          </a:xfrm>
          <a:prstGeom prst="rect">
            <a:avLst/>
          </a:prstGeom>
        </p:spPr>
      </p:pic>
      <p:pic>
        <p:nvPicPr>
          <p:cNvPr id="21" name="图形 20" descr="靶心 纯色填充">
            <a:extLst>
              <a:ext uri="{FF2B5EF4-FFF2-40B4-BE49-F238E27FC236}">
                <a16:creationId xmlns:a16="http://schemas.microsoft.com/office/drawing/2014/main" id="{75616187-F089-64DE-A24B-36647253F33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655904" y="4589417"/>
            <a:ext cx="914400" cy="914400"/>
          </a:xfrm>
          <a:prstGeom prst="rect">
            <a:avLst/>
          </a:prstGeom>
        </p:spPr>
      </p:pic>
      <p:pic>
        <p:nvPicPr>
          <p:cNvPr id="22" name="图形 21" descr="硬币 纯色填充">
            <a:extLst>
              <a:ext uri="{FF2B5EF4-FFF2-40B4-BE49-F238E27FC236}">
                <a16:creationId xmlns:a16="http://schemas.microsoft.com/office/drawing/2014/main" id="{76BA3CC8-7AAA-0309-3AB0-F99901858FD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655904" y="5604162"/>
            <a:ext cx="914400" cy="914400"/>
          </a:xfrm>
          <a:prstGeom prst="rect">
            <a:avLst/>
          </a:prstGeom>
        </p:spPr>
      </p:pic>
      <p:sp>
        <p:nvSpPr>
          <p:cNvPr id="23" name="文本框 22">
            <a:extLst>
              <a:ext uri="{FF2B5EF4-FFF2-40B4-BE49-F238E27FC236}">
                <a16:creationId xmlns:a16="http://schemas.microsoft.com/office/drawing/2014/main" id="{DB13A85E-66E4-9377-079F-50BBBC34CEFB}"/>
              </a:ext>
            </a:extLst>
          </p:cNvPr>
          <p:cNvSpPr txBox="1"/>
          <p:nvPr/>
        </p:nvSpPr>
        <p:spPr>
          <a:xfrm>
            <a:off x="3962563" y="626049"/>
            <a:ext cx="3893243" cy="646331"/>
          </a:xfrm>
          <a:prstGeom prst="rect">
            <a:avLst/>
          </a:prstGeom>
          <a:noFill/>
        </p:spPr>
        <p:txBody>
          <a:bodyPr wrap="square" rtlCol="0">
            <a:spAutoFit/>
          </a:bodyPr>
          <a:lstStyle/>
          <a:p>
            <a:r>
              <a:rPr lang="zh-CN" altLang="en-US" sz="3600" b="1" dirty="0">
                <a:solidFill>
                  <a:schemeClr val="bg1"/>
                </a:solidFill>
                <a:latin typeface="Microsoft YaHei" panose="020B0503020204020204" pitchFamily="34" charset="-122"/>
                <a:ea typeface="Microsoft YaHei" panose="020B0503020204020204" pitchFamily="34" charset="-122"/>
                <a:cs typeface="Arial Black" panose="020B0604020202020204" pitchFamily="34" charset="0"/>
              </a:rPr>
              <a:t>聚焦高价值客户</a:t>
            </a:r>
          </a:p>
        </p:txBody>
      </p:sp>
      <p:sp>
        <p:nvSpPr>
          <p:cNvPr id="24" name="文本框 23">
            <a:extLst>
              <a:ext uri="{FF2B5EF4-FFF2-40B4-BE49-F238E27FC236}">
                <a16:creationId xmlns:a16="http://schemas.microsoft.com/office/drawing/2014/main" id="{610DB18A-35C1-3189-1652-21A413A744B0}"/>
              </a:ext>
            </a:extLst>
          </p:cNvPr>
          <p:cNvSpPr txBox="1"/>
          <p:nvPr/>
        </p:nvSpPr>
        <p:spPr>
          <a:xfrm>
            <a:off x="3980292" y="1641704"/>
            <a:ext cx="3603683" cy="646331"/>
          </a:xfrm>
          <a:prstGeom prst="rect">
            <a:avLst/>
          </a:prstGeom>
          <a:noFill/>
        </p:spPr>
        <p:txBody>
          <a:bodyPr wrap="square" rtlCol="0">
            <a:spAutoFit/>
          </a:bodyPr>
          <a:lstStyle/>
          <a:p>
            <a:r>
              <a:rPr lang="zh-CN" altLang="en-US" sz="3600" b="1" dirty="0">
                <a:solidFill>
                  <a:schemeClr val="bg1"/>
                </a:solidFill>
                <a:latin typeface="Microsoft YaHei" panose="020B0503020204020204" pitchFamily="34" charset="-122"/>
                <a:ea typeface="Microsoft YaHei" panose="020B0503020204020204" pitchFamily="34" charset="-122"/>
                <a:cs typeface="Arial Black" panose="020B0604020202020204" pitchFamily="34" charset="0"/>
              </a:rPr>
              <a:t>提高转化与复购</a:t>
            </a:r>
          </a:p>
        </p:txBody>
      </p:sp>
      <p:sp>
        <p:nvSpPr>
          <p:cNvPr id="25" name="文本框 24">
            <a:extLst>
              <a:ext uri="{FF2B5EF4-FFF2-40B4-BE49-F238E27FC236}">
                <a16:creationId xmlns:a16="http://schemas.microsoft.com/office/drawing/2014/main" id="{171CBB56-6F0B-45F6-F96D-98C86AAD83C0}"/>
              </a:ext>
            </a:extLst>
          </p:cNvPr>
          <p:cNvSpPr txBox="1"/>
          <p:nvPr/>
        </p:nvSpPr>
        <p:spPr>
          <a:xfrm>
            <a:off x="3962563" y="2657359"/>
            <a:ext cx="5873896" cy="646331"/>
          </a:xfrm>
          <a:prstGeom prst="rect">
            <a:avLst/>
          </a:prstGeom>
          <a:noFill/>
        </p:spPr>
        <p:txBody>
          <a:bodyPr wrap="square" rtlCol="0">
            <a:spAutoFit/>
          </a:bodyPr>
          <a:lstStyle/>
          <a:p>
            <a:r>
              <a:rPr lang="zh-CN" altLang="en-US" sz="3600" b="1" dirty="0">
                <a:solidFill>
                  <a:schemeClr val="bg1"/>
                </a:solidFill>
                <a:latin typeface="Microsoft YaHei" panose="020B0503020204020204" pitchFamily="34" charset="-122"/>
                <a:ea typeface="Microsoft YaHei" panose="020B0503020204020204" pitchFamily="34" charset="-122"/>
                <a:cs typeface="Arial Black" panose="020B0604020202020204" pitchFamily="34" charset="0"/>
              </a:rPr>
              <a:t>优化客户体验提高忠诚度</a:t>
            </a:r>
          </a:p>
        </p:txBody>
      </p:sp>
      <p:sp>
        <p:nvSpPr>
          <p:cNvPr id="26" name="文本框 25">
            <a:extLst>
              <a:ext uri="{FF2B5EF4-FFF2-40B4-BE49-F238E27FC236}">
                <a16:creationId xmlns:a16="http://schemas.microsoft.com/office/drawing/2014/main" id="{49216E00-F9A6-EA2A-688C-072715B52861}"/>
              </a:ext>
            </a:extLst>
          </p:cNvPr>
          <p:cNvSpPr txBox="1"/>
          <p:nvPr/>
        </p:nvSpPr>
        <p:spPr>
          <a:xfrm>
            <a:off x="3962563" y="3673014"/>
            <a:ext cx="4812146" cy="646331"/>
          </a:xfrm>
          <a:prstGeom prst="rect">
            <a:avLst/>
          </a:prstGeom>
          <a:noFill/>
        </p:spPr>
        <p:txBody>
          <a:bodyPr wrap="square" rtlCol="0">
            <a:spAutoFit/>
          </a:bodyPr>
          <a:lstStyle/>
          <a:p>
            <a:pPr lvl="0" algn="l">
              <a:buClrTx/>
              <a:buSzTx/>
              <a:buFontTx/>
            </a:pPr>
            <a:r>
              <a:rPr lang="zh-CN" altLang="en-US" sz="3600" b="1" dirty="0">
                <a:solidFill>
                  <a:schemeClr val="bg1"/>
                </a:solidFill>
                <a:latin typeface="Microsoft YaHei" panose="020B0503020204020204" pitchFamily="34" charset="-122"/>
                <a:ea typeface="Microsoft YaHei" panose="020B0503020204020204" pitchFamily="34" charset="-122"/>
                <a:cs typeface="Arial Black" panose="020B0604020202020204" pitchFamily="34" charset="0"/>
                <a:sym typeface="+mn-ea"/>
              </a:rPr>
              <a:t>辅助决策与品相优化</a:t>
            </a:r>
          </a:p>
        </p:txBody>
      </p:sp>
      <p:sp>
        <p:nvSpPr>
          <p:cNvPr id="27" name="文本框 26">
            <a:extLst>
              <a:ext uri="{FF2B5EF4-FFF2-40B4-BE49-F238E27FC236}">
                <a16:creationId xmlns:a16="http://schemas.microsoft.com/office/drawing/2014/main" id="{0E6B1995-F144-9C41-291B-DF9558A2A306}"/>
              </a:ext>
            </a:extLst>
          </p:cNvPr>
          <p:cNvSpPr txBox="1"/>
          <p:nvPr/>
        </p:nvSpPr>
        <p:spPr>
          <a:xfrm>
            <a:off x="3994730" y="4688669"/>
            <a:ext cx="5350141" cy="646331"/>
          </a:xfrm>
          <a:prstGeom prst="rect">
            <a:avLst/>
          </a:prstGeom>
          <a:noFill/>
        </p:spPr>
        <p:txBody>
          <a:bodyPr wrap="square" rtlCol="0">
            <a:spAutoFit/>
          </a:bodyPr>
          <a:lstStyle/>
          <a:p>
            <a:pPr lvl="0" algn="l">
              <a:buClrTx/>
              <a:buSzTx/>
              <a:buFontTx/>
            </a:pPr>
            <a:r>
              <a:rPr lang="zh-CN" altLang="en-US" sz="3600" b="1" dirty="0">
                <a:solidFill>
                  <a:schemeClr val="bg1"/>
                </a:solidFill>
                <a:latin typeface="Microsoft YaHei" panose="020B0503020204020204" pitchFamily="34" charset="-122"/>
                <a:ea typeface="Microsoft YaHei" panose="020B0503020204020204" pitchFamily="34" charset="-122"/>
                <a:cs typeface="Arial Black" panose="020B0604020202020204" pitchFamily="34" charset="0"/>
                <a:sym typeface="+mn-ea"/>
              </a:rPr>
              <a:t>加强内部目标一致性</a:t>
            </a:r>
          </a:p>
        </p:txBody>
      </p:sp>
      <p:sp>
        <p:nvSpPr>
          <p:cNvPr id="28" name="文本框 27">
            <a:extLst>
              <a:ext uri="{FF2B5EF4-FFF2-40B4-BE49-F238E27FC236}">
                <a16:creationId xmlns:a16="http://schemas.microsoft.com/office/drawing/2014/main" id="{3DB239EE-5C13-CA30-107C-D3DB1963EE36}"/>
              </a:ext>
            </a:extLst>
          </p:cNvPr>
          <p:cNvSpPr txBox="1"/>
          <p:nvPr/>
        </p:nvSpPr>
        <p:spPr>
          <a:xfrm>
            <a:off x="3994730" y="5704322"/>
            <a:ext cx="5555804" cy="646331"/>
          </a:xfrm>
          <a:prstGeom prst="rect">
            <a:avLst/>
          </a:prstGeom>
          <a:noFill/>
        </p:spPr>
        <p:txBody>
          <a:bodyPr wrap="square" rtlCol="0">
            <a:spAutoFit/>
          </a:bodyPr>
          <a:lstStyle/>
          <a:p>
            <a:r>
              <a:rPr lang="zh-CN" altLang="en-US" sz="3600" b="1" dirty="0">
                <a:solidFill>
                  <a:schemeClr val="bg1"/>
                </a:solidFill>
                <a:latin typeface="Microsoft YaHei" panose="020B0503020204020204" pitchFamily="34" charset="-122"/>
                <a:ea typeface="Microsoft YaHei" panose="020B0503020204020204" pitchFamily="34" charset="-122"/>
                <a:cs typeface="Arial Black" panose="020B0604020202020204" pitchFamily="34" charset="0"/>
              </a:rPr>
              <a:t>风险管理与成本控制</a:t>
            </a:r>
          </a:p>
        </p:txBody>
      </p:sp>
    </p:spTree>
    <p:extLst>
      <p:ext uri="{BB962C8B-B14F-4D97-AF65-F5344CB8AC3E}">
        <p14:creationId xmlns:p14="http://schemas.microsoft.com/office/powerpoint/2010/main" val="217101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7D4398-7031-2489-1F3E-098BEBA0705F}"/>
              </a:ext>
            </a:extLst>
          </p:cNvPr>
          <p:cNvSpPr txBox="1"/>
          <p:nvPr/>
        </p:nvSpPr>
        <p:spPr>
          <a:xfrm>
            <a:off x="1716322" y="469265"/>
            <a:ext cx="8785860"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医美行业</a:t>
            </a:r>
            <a:r>
              <a:rPr lang="zh-CN" altLang="en-US" sz="3600" b="1" dirty="0">
                <a:solidFill>
                  <a:schemeClr val="bg1"/>
                </a:solidFill>
                <a:latin typeface="黑体" panose="02010609060101010101" pitchFamily="49" charset="-122"/>
                <a:ea typeface="黑体" panose="02010609060101010101" pitchFamily="49" charset="-122"/>
              </a:rPr>
              <a:t>“</a:t>
            </a:r>
            <a:r>
              <a:rPr lang="zh-CN" altLang="en-US" sz="3600" b="1" dirty="0">
                <a:solidFill>
                  <a:schemeClr val="bg1"/>
                </a:solidFill>
                <a:latin typeface="微软雅黑" panose="020B0503020204020204" pitchFamily="34" charset="-122"/>
                <a:ea typeface="微软雅黑" panose="020B0503020204020204" pitchFamily="34" charset="-122"/>
              </a:rPr>
              <a:t>会员悖论</a:t>
            </a:r>
            <a:r>
              <a:rPr lang="zh-CN" altLang="en-US" sz="3600" b="1" dirty="0">
                <a:solidFill>
                  <a:schemeClr val="bg1"/>
                </a:solidFill>
                <a:latin typeface="黑体" panose="02010609060101010101" pitchFamily="49" charset="-122"/>
                <a:ea typeface="黑体" panose="02010609060101010101" pitchFamily="49" charset="-122"/>
              </a:rPr>
              <a:t>”</a:t>
            </a:r>
            <a:endParaRPr lang="zh-CN" sz="3600" b="1" dirty="0">
              <a:solidFill>
                <a:schemeClr val="bg1"/>
              </a:solidFill>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id="{06008BD7-F4C7-C590-7923-72ABD8BB1388}"/>
              </a:ext>
            </a:extLst>
          </p:cNvPr>
          <p:cNvGraphicFramePr/>
          <p:nvPr>
            <p:custDataLst>
              <p:tags r:id="rId1"/>
            </p:custDataLst>
            <p:extLst>
              <p:ext uri="{D42A27DB-BD31-4B8C-83A1-F6EECF244321}">
                <p14:modId xmlns:p14="http://schemas.microsoft.com/office/powerpoint/2010/main" val="3653824582"/>
              </p:ext>
            </p:extLst>
          </p:nvPr>
        </p:nvGraphicFramePr>
        <p:xfrm>
          <a:off x="703897" y="1277786"/>
          <a:ext cx="10790555" cy="4491188"/>
        </p:xfrm>
        <a:graphic>
          <a:graphicData uri="http://schemas.openxmlformats.org/drawingml/2006/table">
            <a:tbl>
              <a:tblPr firstRow="1" bandRow="1">
                <a:tableStyleId>{5C22544A-7EE6-4342-B048-85BDC9FD1C3A}</a:tableStyleId>
              </a:tblPr>
              <a:tblGrid>
                <a:gridCol w="1177912">
                  <a:extLst>
                    <a:ext uri="{9D8B030D-6E8A-4147-A177-3AD203B41FA5}">
                      <a16:colId xmlns:a16="http://schemas.microsoft.com/office/drawing/2014/main" val="20000"/>
                    </a:ext>
                  </a:extLst>
                </a:gridCol>
                <a:gridCol w="1391478">
                  <a:extLst>
                    <a:ext uri="{9D8B030D-6E8A-4147-A177-3AD203B41FA5}">
                      <a16:colId xmlns:a16="http://schemas.microsoft.com/office/drawing/2014/main" val="20001"/>
                    </a:ext>
                  </a:extLst>
                </a:gridCol>
                <a:gridCol w="8221165">
                  <a:extLst>
                    <a:ext uri="{9D8B030D-6E8A-4147-A177-3AD203B41FA5}">
                      <a16:colId xmlns:a16="http://schemas.microsoft.com/office/drawing/2014/main" val="20002"/>
                    </a:ext>
                  </a:extLst>
                </a:gridCol>
              </a:tblGrid>
              <a:tr h="445158">
                <a:tc>
                  <a:txBody>
                    <a:bodyPr/>
                    <a:lstStyle/>
                    <a:p>
                      <a:pPr algn="ctr">
                        <a:lnSpc>
                          <a:spcPct val="120000"/>
                        </a:lnSpc>
                        <a:buNone/>
                      </a:pPr>
                      <a:r>
                        <a:rPr lang="zh-CN" altLang="en-US" sz="2000" b="1" dirty="0">
                          <a:latin typeface="微软雅黑" panose="020B0503020204020204" pitchFamily="34" charset="-122"/>
                          <a:ea typeface="微软雅黑" panose="020B0503020204020204" pitchFamily="34" charset="-122"/>
                        </a:rPr>
                        <a:t>维度</a:t>
                      </a:r>
                    </a:p>
                  </a:txBody>
                  <a:tcPr>
                    <a:solidFill>
                      <a:srgbClr val="0070C0"/>
                    </a:solidFill>
                  </a:tcPr>
                </a:tc>
                <a:tc>
                  <a:txBody>
                    <a:bodyPr/>
                    <a:lstStyle/>
                    <a:p>
                      <a:pPr algn="ctr">
                        <a:lnSpc>
                          <a:spcPct val="120000"/>
                        </a:lnSpc>
                        <a:buNone/>
                      </a:pPr>
                      <a:r>
                        <a:rPr lang="zh-CN" altLang="en-US" sz="2000" b="1" dirty="0">
                          <a:latin typeface="微软雅黑" panose="020B0503020204020204" pitchFamily="34" charset="-122"/>
                          <a:ea typeface="微软雅黑" panose="020B0503020204020204" pitchFamily="34" charset="-122"/>
                        </a:rPr>
                        <a:t>视角</a:t>
                      </a:r>
                    </a:p>
                  </a:txBody>
                  <a:tcPr>
                    <a:solidFill>
                      <a:srgbClr val="0070C0"/>
                    </a:solidFill>
                  </a:tcPr>
                </a:tc>
                <a:tc>
                  <a:txBody>
                    <a:bodyPr/>
                    <a:lstStyle/>
                    <a:p>
                      <a:pPr algn="ctr">
                        <a:lnSpc>
                          <a:spcPct val="120000"/>
                        </a:lnSpc>
                        <a:buNone/>
                      </a:pPr>
                      <a:r>
                        <a:rPr lang="zh-CN" altLang="en-US" sz="2000" b="1" dirty="0">
                          <a:latin typeface="微软雅黑" panose="020B0503020204020204" pitchFamily="34" charset="-122"/>
                          <a:ea typeface="微软雅黑" panose="020B0503020204020204" pitchFamily="34" charset="-122"/>
                        </a:rPr>
                        <a:t>问题</a:t>
                      </a:r>
                    </a:p>
                  </a:txBody>
                  <a:tcPr>
                    <a:solidFill>
                      <a:srgbClr val="0070C0"/>
                    </a:solidFill>
                  </a:tcPr>
                </a:tc>
                <a:extLst>
                  <a:ext uri="{0D108BD9-81ED-4DB2-BD59-A6C34878D82A}">
                    <a16:rowId xmlns:a16="http://schemas.microsoft.com/office/drawing/2014/main" val="10000"/>
                  </a:ext>
                </a:extLst>
              </a:tr>
              <a:tr h="676309">
                <a:tc rowSpan="4">
                  <a:txBody>
                    <a:bodyPr/>
                    <a:lstStyle/>
                    <a:p>
                      <a:pPr indent="0" algn="ctr">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mn-ea"/>
                        </a:rPr>
                        <a:t>公司自身</a:t>
                      </a:r>
                    </a:p>
                  </a:txBody>
                  <a:tcPr anchor="ctr">
                    <a:noFill/>
                  </a:tcPr>
                </a:tc>
                <a:tc>
                  <a:txBody>
                    <a:bodyPr/>
                    <a:lstStyle/>
                    <a:p>
                      <a:pPr indent="0" algn="ctr">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mn-ea"/>
                        </a:rPr>
                        <a:t>老板</a:t>
                      </a:r>
                    </a:p>
                  </a:txBody>
                  <a:tcPr anchor="ctr">
                    <a:noFill/>
                  </a:tcPr>
                </a:tc>
                <a:tc>
                  <a:txBody>
                    <a:bodyPr/>
                    <a:lstStyle/>
                    <a:p>
                      <a:pPr indent="0" algn="l">
                        <a:lnSpc>
                          <a:spcPct val="110000"/>
                        </a:lnSpc>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mn-ea"/>
                        </a:rPr>
                        <a:t>老板嘴上说很重视会员，但实际情况真的是这样吗？</a:t>
                      </a:r>
                    </a:p>
                  </a:txBody>
                  <a:tcPr anchor="ctr">
                    <a:noFill/>
                  </a:tcPr>
                </a:tc>
                <a:extLst>
                  <a:ext uri="{0D108BD9-81ED-4DB2-BD59-A6C34878D82A}">
                    <a16:rowId xmlns:a16="http://schemas.microsoft.com/office/drawing/2014/main" val="10001"/>
                  </a:ext>
                </a:extLst>
              </a:tr>
              <a:tr h="673353">
                <a:tc vMerge="1">
                  <a:txBody>
                    <a:bodyPr/>
                    <a:lstStyle/>
                    <a:p>
                      <a:endParaRPr lang="zh-CN"/>
                    </a:p>
                  </a:txBody>
                  <a:tcPr anchor="ctr">
                    <a:noFill/>
                  </a:tcPr>
                </a:tc>
                <a:tc>
                  <a:txBody>
                    <a:bodyPr/>
                    <a:lstStyle/>
                    <a:p>
                      <a:pPr indent="0" algn="ctr">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mn-ea"/>
                        </a:rPr>
                        <a:t>员工</a:t>
                      </a:r>
                    </a:p>
                  </a:txBody>
                  <a:tcPr anchor="ctr">
                    <a:noFill/>
                  </a:tcPr>
                </a:tc>
                <a:tc>
                  <a:txBody>
                    <a:bodyPr/>
                    <a:lstStyle/>
                    <a:p>
                      <a:pPr indent="0" algn="l">
                        <a:lnSpc>
                          <a:spcPct val="110000"/>
                        </a:lnSpc>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mn-ea"/>
                        </a:rPr>
                        <a:t>为什么大部分员工更愿意拓新，而不愿意做好会员呢？</a:t>
                      </a:r>
                    </a:p>
                  </a:txBody>
                  <a:tcPr anchor="ctr">
                    <a:noFill/>
                  </a:tcPr>
                </a:tc>
                <a:extLst>
                  <a:ext uri="{0D108BD9-81ED-4DB2-BD59-A6C34878D82A}">
                    <a16:rowId xmlns:a16="http://schemas.microsoft.com/office/drawing/2014/main" val="10002"/>
                  </a:ext>
                </a:extLst>
              </a:tr>
              <a:tr h="676900">
                <a:tc vMerge="1">
                  <a:txBody>
                    <a:bodyPr/>
                    <a:lstStyle/>
                    <a:p>
                      <a:endParaRPr lang="zh-CN"/>
                    </a:p>
                  </a:txBody>
                  <a:tcPr anchor="ctr">
                    <a:noFill/>
                  </a:tcPr>
                </a:tc>
                <a:tc>
                  <a:txBody>
                    <a:bodyPr/>
                    <a:lstStyle/>
                    <a:p>
                      <a:pPr indent="0" algn="ctr">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mn-ea"/>
                        </a:rPr>
                        <a:t>执行</a:t>
                      </a:r>
                    </a:p>
                  </a:txBody>
                  <a:tcPr anchor="ctr">
                    <a:noFill/>
                  </a:tcPr>
                </a:tc>
                <a:tc>
                  <a:txBody>
                    <a:bodyPr/>
                    <a:lstStyle/>
                    <a:p>
                      <a:pPr indent="0" algn="l">
                        <a:lnSpc>
                          <a:spcPct val="110000"/>
                        </a:lnSpc>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charset="-122"/>
                          <a:sym typeface="+mn-ea"/>
                        </a:rPr>
                        <a:t>一些机构之前做过会员，但做着做着就走回头路了，为什么当初很坚定认为对的事情会半途而废？</a:t>
                      </a:r>
                    </a:p>
                  </a:txBody>
                  <a:tcPr anchor="ctr">
                    <a:noFill/>
                  </a:tcPr>
                </a:tc>
                <a:extLst>
                  <a:ext uri="{0D108BD9-81ED-4DB2-BD59-A6C34878D82A}">
                    <a16:rowId xmlns:a16="http://schemas.microsoft.com/office/drawing/2014/main" val="10003"/>
                  </a:ext>
                </a:extLst>
              </a:tr>
              <a:tr h="672762">
                <a:tc vMerge="1">
                  <a:txBody>
                    <a:bodyPr/>
                    <a:lstStyle/>
                    <a:p>
                      <a:endParaRPr lang="zh-CN"/>
                    </a:p>
                  </a:txBody>
                  <a:tcPr anchor="ctr">
                    <a:noFill/>
                  </a:tcPr>
                </a:tc>
                <a:tc>
                  <a:txBody>
                    <a:bodyPr/>
                    <a:lstStyle/>
                    <a:p>
                      <a:pPr indent="0" algn="ctr">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mn-ea"/>
                        </a:rPr>
                        <a:t>资金</a:t>
                      </a:r>
                    </a:p>
                  </a:txBody>
                  <a:tcPr anchor="ctr">
                    <a:noFill/>
                  </a:tcPr>
                </a:tc>
                <a:tc>
                  <a:txBody>
                    <a:bodyPr/>
                    <a:lstStyle/>
                    <a:p>
                      <a:pPr indent="0" algn="l">
                        <a:lnSpc>
                          <a:spcPct val="110000"/>
                        </a:lnSpc>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charset="-122"/>
                          <a:sym typeface="+mn-ea"/>
                        </a:rPr>
                        <a:t>与</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charset="-122"/>
                          <a:sym typeface="+mn-ea"/>
                        </a:rPr>
                        <a:t>“</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charset="-122"/>
                          <a:sym typeface="+mn-ea"/>
                        </a:rPr>
                        <a:t>获客</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charset="-122"/>
                          <a:sym typeface="+mn-ea"/>
                        </a:rPr>
                        <a:t>”</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charset="-122"/>
                          <a:sym typeface="+mn-ea"/>
                        </a:rPr>
                        <a:t>花的钱相比较，为什么在</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charset="-122"/>
                          <a:sym typeface="+mn-ea"/>
                        </a:rPr>
                        <a:t>“</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charset="-122"/>
                          <a:sym typeface="+mn-ea"/>
                        </a:rPr>
                        <a:t>会员</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charset="-122"/>
                          <a:sym typeface="+mn-ea"/>
                        </a:rPr>
                        <a:t>”</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charset="-122"/>
                          <a:sym typeface="+mn-ea"/>
                        </a:rPr>
                        <a:t>上花的钱少占比很少？</a:t>
                      </a:r>
                    </a:p>
                  </a:txBody>
                  <a:tcPr anchor="ctr">
                    <a:noFill/>
                  </a:tcPr>
                </a:tc>
                <a:extLst>
                  <a:ext uri="{0D108BD9-81ED-4DB2-BD59-A6C34878D82A}">
                    <a16:rowId xmlns:a16="http://schemas.microsoft.com/office/drawing/2014/main" val="10004"/>
                  </a:ext>
                </a:extLst>
              </a:tr>
              <a:tr h="673353">
                <a:tc>
                  <a:txBody>
                    <a:bodyPr/>
                    <a:lstStyle/>
                    <a:p>
                      <a:pPr indent="0" algn="ctr">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mn-ea"/>
                        </a:rPr>
                        <a:t>公司顾客</a:t>
                      </a:r>
                    </a:p>
                  </a:txBody>
                  <a:tcPr anchor="ctr">
                    <a:noFill/>
                  </a:tcPr>
                </a:tc>
                <a:tc>
                  <a:txBody>
                    <a:bodyPr/>
                    <a:lstStyle/>
                    <a:p>
                      <a:pPr indent="0" algn="ctr">
                        <a:buFont typeface="Arial" panose="020B0604020202020204" pitchFamily="34" charset="0"/>
                        <a:buNone/>
                      </a:pPr>
                      <a:r>
                        <a:rPr lang="en-US" altLang="zh-CN" sz="1800" b="1" dirty="0">
                          <a:solidFill>
                            <a:schemeClr val="bg1"/>
                          </a:solidFill>
                          <a:latin typeface="微软雅黑" panose="020B0503020204020204" pitchFamily="34" charset="-122"/>
                          <a:ea typeface="微软雅黑" panose="020B0503020204020204" pitchFamily="34" charset="-122"/>
                          <a:sym typeface="+mn-ea"/>
                        </a:rPr>
                        <a:t>/</a:t>
                      </a:r>
                    </a:p>
                  </a:txBody>
                  <a:tcPr anchor="ctr">
                    <a:noFill/>
                  </a:tcPr>
                </a:tc>
                <a:tc>
                  <a:txBody>
                    <a:bodyPr/>
                    <a:lstStyle/>
                    <a:p>
                      <a:pPr indent="0" algn="l">
                        <a:lnSpc>
                          <a:spcPct val="110000"/>
                        </a:lnSpc>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mn-ea"/>
                        </a:rPr>
                        <a:t>为什么潜在用户总是对办会员卡心存疑虑？</a:t>
                      </a:r>
                    </a:p>
                  </a:txBody>
                  <a:tcPr anchor="ctr">
                    <a:noFill/>
                  </a:tcPr>
                </a:tc>
                <a:extLst>
                  <a:ext uri="{0D108BD9-81ED-4DB2-BD59-A6C34878D82A}">
                    <a16:rowId xmlns:a16="http://schemas.microsoft.com/office/drawing/2014/main" val="10005"/>
                  </a:ext>
                </a:extLst>
              </a:tr>
              <a:tr h="673353">
                <a:tc>
                  <a:txBody>
                    <a:bodyPr/>
                    <a:lstStyle/>
                    <a:p>
                      <a:pPr indent="0" algn="ctr">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mn-ea"/>
                        </a:rPr>
                        <a:t>竞争对手</a:t>
                      </a:r>
                    </a:p>
                  </a:txBody>
                  <a:tcPr anchor="ctr">
                    <a:noFill/>
                  </a:tcPr>
                </a:tc>
                <a:tc>
                  <a:txBody>
                    <a:bodyPr/>
                    <a:lstStyle/>
                    <a:p>
                      <a:pPr indent="0" algn="ctr">
                        <a:buFont typeface="Arial" panose="020B0604020202020204" pitchFamily="34" charset="0"/>
                        <a:buNone/>
                      </a:pPr>
                      <a:r>
                        <a:rPr lang="en-US" altLang="zh-CN" sz="1800" b="1" dirty="0">
                          <a:solidFill>
                            <a:schemeClr val="bg1"/>
                          </a:solidFill>
                          <a:latin typeface="微软雅黑" panose="020B0503020204020204" pitchFamily="34" charset="-122"/>
                          <a:ea typeface="微软雅黑" panose="020B0503020204020204" pitchFamily="34" charset="-122"/>
                          <a:sym typeface="+mn-ea"/>
                        </a:rPr>
                        <a:t>/</a:t>
                      </a:r>
                    </a:p>
                  </a:txBody>
                  <a:tcPr anchor="ctr">
                    <a:noFill/>
                  </a:tcPr>
                </a:tc>
                <a:tc>
                  <a:txBody>
                    <a:bodyPr/>
                    <a:lstStyle/>
                    <a:p>
                      <a:pPr indent="0" algn="l">
                        <a:lnSpc>
                          <a:spcPct val="110000"/>
                        </a:lnSpc>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mn-ea"/>
                        </a:rPr>
                        <a:t>为什么各大机构都认为会员很重要，但做得好的机构却非常少？</a:t>
                      </a:r>
                    </a:p>
                  </a:txBody>
                  <a:tcPr anchor="c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6798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7421B69-5C39-B58A-1964-7B872A3A906E}"/>
              </a:ext>
            </a:extLst>
          </p:cNvPr>
          <p:cNvSpPr txBox="1">
            <a:spLocks/>
          </p:cNvSpPr>
          <p:nvPr/>
        </p:nvSpPr>
        <p:spPr>
          <a:xfrm>
            <a:off x="359999" y="6264872"/>
            <a:ext cx="360000"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A41853-EF22-D446-BDBC-A7CF3FE93503}" type="slidenum">
              <a:rPr lang="en-US" smtClean="0"/>
              <a:pPr/>
              <a:t>4</a:t>
            </a:fld>
            <a:endParaRPr lang="en-US" dirty="0"/>
          </a:p>
        </p:txBody>
      </p:sp>
      <p:sp>
        <p:nvSpPr>
          <p:cNvPr id="3" name="Title 1">
            <a:extLst>
              <a:ext uri="{FF2B5EF4-FFF2-40B4-BE49-F238E27FC236}">
                <a16:creationId xmlns:a16="http://schemas.microsoft.com/office/drawing/2014/main" id="{E5E6F528-0253-4DEC-1760-E2695B98DBFF}"/>
              </a:ext>
            </a:extLst>
          </p:cNvPr>
          <p:cNvSpPr txBox="1"/>
          <p:nvPr/>
        </p:nvSpPr>
        <p:spPr>
          <a:xfrm>
            <a:off x="3276600" y="419241"/>
            <a:ext cx="5638800" cy="6310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zh-CN" altLang="en-US" sz="3600" b="1" dirty="0">
                <a:solidFill>
                  <a:schemeClr val="bg1"/>
                </a:solidFill>
                <a:latin typeface="微软雅黑" panose="020B0503020204020204" pitchFamily="34" charset="-122"/>
                <a:ea typeface="HYQiHei 60S"/>
              </a:rPr>
              <a:t>平衡计分卡</a:t>
            </a:r>
          </a:p>
        </p:txBody>
      </p:sp>
      <p:graphicFrame>
        <p:nvGraphicFramePr>
          <p:cNvPr id="4" name="Diagram 21">
            <a:extLst>
              <a:ext uri="{FF2B5EF4-FFF2-40B4-BE49-F238E27FC236}">
                <a16:creationId xmlns:a16="http://schemas.microsoft.com/office/drawing/2014/main" id="{60E6B7A1-213F-8F6E-FFF9-9151EEB1D12B}"/>
              </a:ext>
            </a:extLst>
          </p:cNvPr>
          <p:cNvGraphicFramePr/>
          <p:nvPr>
            <p:extLst>
              <p:ext uri="{D42A27DB-BD31-4B8C-83A1-F6EECF244321}">
                <p14:modId xmlns:p14="http://schemas.microsoft.com/office/powerpoint/2010/main" val="1925049633"/>
              </p:ext>
            </p:extLst>
          </p:nvPr>
        </p:nvGraphicFramePr>
        <p:xfrm>
          <a:off x="129983" y="1483527"/>
          <a:ext cx="5868816" cy="4781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对角圆角 48">
            <a:extLst>
              <a:ext uri="{FF2B5EF4-FFF2-40B4-BE49-F238E27FC236}">
                <a16:creationId xmlns:a16="http://schemas.microsoft.com/office/drawing/2014/main" id="{339428D9-6C3D-D2B8-E65A-C6F71186E299}"/>
              </a:ext>
            </a:extLst>
          </p:cNvPr>
          <p:cNvSpPr/>
          <p:nvPr/>
        </p:nvSpPr>
        <p:spPr>
          <a:xfrm rot="10800000" flipH="1">
            <a:off x="5791028" y="2837949"/>
            <a:ext cx="5638799" cy="2837265"/>
          </a:xfrm>
          <a:prstGeom prst="round2DiagRect">
            <a:avLst>
              <a:gd name="adj1" fmla="val 0"/>
              <a:gd name="adj2" fmla="val 9376"/>
            </a:avLst>
          </a:prstGeom>
          <a:solidFill>
            <a:schemeClr val="bg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white"/>
              </a:solidFill>
              <a:effectLst/>
              <a:uLnTx/>
              <a:uFillTx/>
              <a:latin typeface="Arial" panose="020B0604020202090204"/>
              <a:ea typeface="微软雅黑" panose="020B0503020204020204" pitchFamily="34" charset="-122"/>
              <a:cs typeface="+mn-cs"/>
            </a:endParaRPr>
          </a:p>
        </p:txBody>
      </p:sp>
      <p:sp>
        <p:nvSpPr>
          <p:cNvPr id="6" name="矩形: 对角圆角 48">
            <a:extLst>
              <a:ext uri="{FF2B5EF4-FFF2-40B4-BE49-F238E27FC236}">
                <a16:creationId xmlns:a16="http://schemas.microsoft.com/office/drawing/2014/main" id="{0A947F22-CEFE-5065-76D3-871EC4FD63DC}"/>
              </a:ext>
            </a:extLst>
          </p:cNvPr>
          <p:cNvSpPr/>
          <p:nvPr/>
        </p:nvSpPr>
        <p:spPr>
          <a:xfrm rot="10800000" flipV="1">
            <a:off x="5791029" y="1865911"/>
            <a:ext cx="5638800" cy="1244616"/>
          </a:xfrm>
          <a:prstGeom prst="round2DiagRect">
            <a:avLst>
              <a:gd name="adj1" fmla="val 0"/>
              <a:gd name="adj2" fmla="val 9376"/>
            </a:avLst>
          </a:prstGeom>
          <a:solidFill>
            <a:srgbClr val="0070C0"/>
          </a:solidFill>
          <a:ln w="12700" cap="flat" cmpd="sng" algn="ctr">
            <a:noFill/>
            <a:prstDash val="solid"/>
            <a:miter lim="800000"/>
          </a:ln>
          <a:effectLst/>
        </p:spPr>
        <p:txBody>
          <a:bodyPr rtlCol="0" anchor="ctr"/>
          <a:lstStyle/>
          <a:p>
            <a:pPr algn="ctr">
              <a:spcBef>
                <a:spcPts val="400"/>
              </a:spcBef>
              <a:defRPr/>
            </a:pPr>
            <a:r>
              <a:rPr lang="zh-CN" altLang="en-US" sz="3200" b="1" dirty="0">
                <a:solidFill>
                  <a:schemeClr val="bg1"/>
                </a:solidFill>
                <a:latin typeface="微软雅黑" panose="020B0503020204020204" pitchFamily="34" charset="-122"/>
                <a:ea typeface="微软雅黑" panose="020B0503020204020204" pitchFamily="34" charset="-122"/>
              </a:rPr>
              <a:t>全面、系统地分析导致</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a:spcBef>
                <a:spcPts val="400"/>
              </a:spcBef>
              <a:defRPr/>
            </a:pPr>
            <a:r>
              <a:rPr lang="zh-CN" altLang="en-US" sz="3200" b="1" dirty="0">
                <a:solidFill>
                  <a:schemeClr val="bg1"/>
                </a:solidFill>
                <a:latin typeface="微软雅黑" panose="020B0503020204020204" pitchFamily="34" charset="-122"/>
                <a:ea typeface="微软雅黑" panose="020B0503020204020204" pitchFamily="34" charset="-122"/>
              </a:rPr>
              <a:t>表面财务结果的深层次原因</a:t>
            </a:r>
            <a:endParaRPr kumimoji="0" lang="zh-CN" altLang="en-US" sz="3200" b="1" i="0" u="none" strike="noStrike" kern="0" cap="none" spc="0" normalizeH="0" baseline="0" noProof="0" dirty="0">
              <a:ln>
                <a:noFill/>
              </a:ln>
              <a:solidFill>
                <a:schemeClr val="bg1"/>
              </a:solidFill>
              <a:effectLst/>
              <a:uLnTx/>
              <a:uFillTx/>
              <a:latin typeface="Arial" panose="020B0604020202090204"/>
              <a:ea typeface="微软雅黑" panose="020B0503020204020204" pitchFamily="34" charset="-122"/>
            </a:endParaRPr>
          </a:p>
        </p:txBody>
      </p:sp>
      <p:sp>
        <p:nvSpPr>
          <p:cNvPr id="7" name="矩形 6">
            <a:extLst>
              <a:ext uri="{FF2B5EF4-FFF2-40B4-BE49-F238E27FC236}">
                <a16:creationId xmlns:a16="http://schemas.microsoft.com/office/drawing/2014/main" id="{A5A0E79E-B4A5-969E-A1EF-C4C05097C2E4}"/>
              </a:ext>
            </a:extLst>
          </p:cNvPr>
          <p:cNvSpPr/>
          <p:nvPr/>
        </p:nvSpPr>
        <p:spPr>
          <a:xfrm>
            <a:off x="5791028" y="3345845"/>
            <a:ext cx="5638799" cy="2078505"/>
          </a:xfrm>
          <a:prstGeom prst="rect">
            <a:avLst/>
          </a:prstGeom>
          <a:noFill/>
          <a:ln w="12700" cap="flat" cmpd="sng" algn="ctr">
            <a:noFill/>
            <a:prstDash val="solid"/>
            <a:miter lim="800000"/>
          </a:ln>
          <a:effectLst/>
        </p:spPr>
        <p:txBody>
          <a:bodyPr rtlCol="0" anchor="ctr"/>
          <a:lstStyle/>
          <a:p>
            <a:pPr>
              <a:lnSpc>
                <a:spcPct val="150000"/>
              </a:lnSpc>
            </a:pPr>
            <a:r>
              <a:rPr lang="zh-CN" altLang="en-US" sz="2400" kern="0" dirty="0">
                <a:solidFill>
                  <a:srgbClr val="333D47"/>
                </a:solidFill>
                <a:latin typeface="微软雅黑" panose="020B0503020204020204" pitchFamily="34" charset="-122"/>
                <a:ea typeface="微软雅黑" panose="020B0503020204020204" pitchFamily="34" charset="-122"/>
              </a:rPr>
              <a:t>作为“</a:t>
            </a:r>
            <a:r>
              <a:rPr lang="en-US" altLang="zh-CN" sz="2400" kern="0" dirty="0">
                <a:solidFill>
                  <a:srgbClr val="333D47"/>
                </a:solidFill>
                <a:latin typeface="微软雅黑" panose="020B0503020204020204" pitchFamily="34" charset="-122"/>
                <a:ea typeface="微软雅黑" panose="020B0503020204020204" pitchFamily="34" charset="-122"/>
              </a:rPr>
              <a:t>《</a:t>
            </a:r>
            <a:r>
              <a:rPr lang="zh-CN" altLang="en-US" sz="2400" kern="0" dirty="0">
                <a:solidFill>
                  <a:srgbClr val="333D47"/>
                </a:solidFill>
                <a:latin typeface="微软雅黑" panose="020B0503020204020204" pitchFamily="34" charset="-122"/>
                <a:ea typeface="微软雅黑" panose="020B0503020204020204" pitchFamily="34" charset="-122"/>
              </a:rPr>
              <a:t>哈佛商业评论</a:t>
            </a:r>
            <a:r>
              <a:rPr lang="en-US" altLang="zh-CN" sz="2400" kern="0" dirty="0">
                <a:solidFill>
                  <a:srgbClr val="333D47"/>
                </a:solidFill>
                <a:latin typeface="微软雅黑" panose="020B0503020204020204" pitchFamily="34" charset="-122"/>
                <a:ea typeface="微软雅黑" panose="020B0503020204020204" pitchFamily="34" charset="-122"/>
              </a:rPr>
              <a:t>》</a:t>
            </a:r>
            <a:r>
              <a:rPr lang="zh-CN" altLang="en-US" sz="2400" kern="0" dirty="0">
                <a:solidFill>
                  <a:srgbClr val="333D47"/>
                </a:solidFill>
                <a:latin typeface="微软雅黑" panose="020B0503020204020204" pitchFamily="34" charset="-122"/>
                <a:ea typeface="微软雅黑" panose="020B0503020204020204" pitchFamily="34" charset="-122"/>
              </a:rPr>
              <a:t>过去</a:t>
            </a:r>
            <a:r>
              <a:rPr lang="en-US" altLang="zh-CN" sz="2400" kern="0" dirty="0">
                <a:solidFill>
                  <a:srgbClr val="333D47"/>
                </a:solidFill>
                <a:latin typeface="微软雅黑" panose="020B0503020204020204" pitchFamily="34" charset="-122"/>
                <a:ea typeface="微软雅黑" panose="020B0503020204020204" pitchFamily="34" charset="-122"/>
              </a:rPr>
              <a:t>75</a:t>
            </a:r>
            <a:r>
              <a:rPr lang="zh-CN" altLang="en-US" sz="2400" kern="0" dirty="0">
                <a:solidFill>
                  <a:srgbClr val="333D47"/>
                </a:solidFill>
                <a:latin typeface="微软雅黑" panose="020B0503020204020204" pitchFamily="34" charset="-122"/>
                <a:ea typeface="微软雅黑" panose="020B0503020204020204" pitchFamily="34" charset="-122"/>
              </a:rPr>
              <a:t>年来所引入的最重要的</a:t>
            </a:r>
            <a:r>
              <a:rPr lang="en-US" altLang="zh-CN" sz="2400" kern="0" dirty="0">
                <a:solidFill>
                  <a:srgbClr val="333D47"/>
                </a:solidFill>
                <a:latin typeface="微软雅黑" panose="020B0503020204020204" pitchFamily="34" charset="-122"/>
                <a:ea typeface="微软雅黑" panose="020B0503020204020204" pitchFamily="34" charset="-122"/>
              </a:rPr>
              <a:t>15</a:t>
            </a:r>
            <a:r>
              <a:rPr lang="zh-CN" altLang="en-US" sz="2400" kern="0" dirty="0">
                <a:solidFill>
                  <a:srgbClr val="333D47"/>
                </a:solidFill>
                <a:latin typeface="微软雅黑" panose="020B0503020204020204" pitchFamily="34" charset="-122"/>
                <a:ea typeface="微软雅黑" panose="020B0503020204020204" pitchFamily="34" charset="-122"/>
              </a:rPr>
              <a:t>个管理理念之一”，经权威机构统计，平衡计分卡已被超过</a:t>
            </a:r>
            <a:r>
              <a:rPr lang="en-US" altLang="zh-CN" sz="2400" kern="0" dirty="0">
                <a:solidFill>
                  <a:srgbClr val="333D47"/>
                </a:solidFill>
                <a:latin typeface="微软雅黑" panose="020B0503020204020204" pitchFamily="34" charset="-122"/>
                <a:ea typeface="微软雅黑" panose="020B0503020204020204" pitchFamily="34" charset="-122"/>
              </a:rPr>
              <a:t>50%</a:t>
            </a:r>
            <a:r>
              <a:rPr lang="zh-CN" altLang="en-US" sz="2400" kern="0" dirty="0">
                <a:solidFill>
                  <a:srgbClr val="333D47"/>
                </a:solidFill>
                <a:latin typeface="微软雅黑" panose="020B0503020204020204" pitchFamily="34" charset="-122"/>
                <a:ea typeface="微软雅黑" panose="020B0503020204020204" pitchFamily="34" charset="-122"/>
              </a:rPr>
              <a:t>的</a:t>
            </a:r>
            <a:r>
              <a:rPr lang="en-US" altLang="zh-CN" sz="2400" kern="0" dirty="0">
                <a:solidFill>
                  <a:srgbClr val="333D47"/>
                </a:solidFill>
                <a:latin typeface="微软雅黑" panose="020B0503020204020204" pitchFamily="34" charset="-122"/>
                <a:ea typeface="微软雅黑" panose="020B0503020204020204" pitchFamily="34" charset="-122"/>
              </a:rPr>
              <a:t>《</a:t>
            </a:r>
            <a:r>
              <a:rPr lang="zh-CN" altLang="en-US" sz="2400" kern="0" dirty="0">
                <a:solidFill>
                  <a:srgbClr val="333D47"/>
                </a:solidFill>
                <a:latin typeface="微软雅黑" panose="020B0503020204020204" pitchFamily="34" charset="-122"/>
                <a:ea typeface="微软雅黑" panose="020B0503020204020204" pitchFamily="34" charset="-122"/>
              </a:rPr>
              <a:t>财富</a:t>
            </a:r>
            <a:r>
              <a:rPr lang="en-US" altLang="zh-CN" sz="2400" kern="0" dirty="0">
                <a:solidFill>
                  <a:srgbClr val="333D47"/>
                </a:solidFill>
                <a:latin typeface="微软雅黑" panose="020B0503020204020204" pitchFamily="34" charset="-122"/>
                <a:ea typeface="微软雅黑" panose="020B0503020204020204" pitchFamily="34" charset="-122"/>
              </a:rPr>
              <a:t>》 500</a:t>
            </a:r>
            <a:r>
              <a:rPr lang="zh-CN" altLang="en-US" sz="2400" kern="0" dirty="0">
                <a:solidFill>
                  <a:srgbClr val="333D47"/>
                </a:solidFill>
                <a:latin typeface="微软雅黑" panose="020B0503020204020204" pitchFamily="34" charset="-122"/>
                <a:ea typeface="微软雅黑" panose="020B0503020204020204" pitchFamily="34" charset="-122"/>
              </a:rPr>
              <a:t>强公司采用。</a:t>
            </a:r>
          </a:p>
        </p:txBody>
      </p:sp>
    </p:spTree>
    <p:extLst>
      <p:ext uri="{BB962C8B-B14F-4D97-AF65-F5344CB8AC3E}">
        <p14:creationId xmlns:p14="http://schemas.microsoft.com/office/powerpoint/2010/main" val="76464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2EB1464-C1AB-0DFA-A354-8C73B4281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2000" cy="6858001"/>
          </a:xfrm>
          <a:prstGeom prst="rect">
            <a:avLst/>
          </a:prstGeom>
          <a:solidFill>
            <a:srgbClr val="D31145"/>
          </a:solidFill>
          <a:ln w="19050">
            <a:noFill/>
            <a:prstDash val="solid"/>
          </a:ln>
          <a:effectLst>
            <a:outerShdw dist="38100" dir="2700000" algn="tl" rotWithShape="0">
              <a:srgbClr val="D41145">
                <a:alpha val="16000"/>
              </a:srgbClr>
            </a:outerShdw>
          </a:effectLst>
        </p:spPr>
      </p:pic>
      <p:sp>
        <p:nvSpPr>
          <p:cNvPr id="3" name="矩形 53">
            <a:extLst>
              <a:ext uri="{FF2B5EF4-FFF2-40B4-BE49-F238E27FC236}">
                <a16:creationId xmlns:a16="http://schemas.microsoft.com/office/drawing/2014/main" id="{870C6C33-8A76-CA22-C108-C9F24737B4F7}"/>
              </a:ext>
            </a:extLst>
          </p:cNvPr>
          <p:cNvSpPr/>
          <p:nvPr/>
        </p:nvSpPr>
        <p:spPr>
          <a:xfrm flipH="1">
            <a:off x="3135086" y="0"/>
            <a:ext cx="1478128" cy="6858000"/>
          </a:xfrm>
          <a:prstGeom prst="rect">
            <a:avLst/>
          </a:prstGeom>
          <a:gradFill>
            <a:gsLst>
              <a:gs pos="11000">
                <a:schemeClr val="bg1"/>
              </a:gs>
              <a:gs pos="40000">
                <a:srgbClr val="FFFFFF">
                  <a:alpha val="61000"/>
                </a:srgb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pPr>
            <a:endParaRPr kumimoji="0" lang="zh-CN" altLang="en-US" sz="12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 name="Slide Number Placeholder 1">
            <a:extLst>
              <a:ext uri="{FF2B5EF4-FFF2-40B4-BE49-F238E27FC236}">
                <a16:creationId xmlns:a16="http://schemas.microsoft.com/office/drawing/2014/main" id="{AE7F90AA-11A0-9053-A460-7A542B654B17}"/>
              </a:ext>
            </a:extLst>
          </p:cNvPr>
          <p:cNvSpPr txBox="1">
            <a:spLocks/>
          </p:cNvSpPr>
          <p:nvPr/>
        </p:nvSpPr>
        <p:spPr>
          <a:xfrm>
            <a:off x="792255" y="6264872"/>
            <a:ext cx="360000"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A41853-EF22-D446-BDBC-A7CF3FE93503}" type="slidenum">
              <a:rPr lang="en-US" smtClean="0">
                <a:solidFill>
                  <a:schemeClr val="bg1"/>
                </a:solidFill>
              </a:rPr>
              <a:pPr/>
              <a:t>5</a:t>
            </a:fld>
            <a:endParaRPr lang="en-US" dirty="0">
              <a:solidFill>
                <a:schemeClr val="bg1"/>
              </a:solidFill>
            </a:endParaRPr>
          </a:p>
        </p:txBody>
      </p:sp>
      <p:sp>
        <p:nvSpPr>
          <p:cNvPr id="5" name="矩形: 对角圆角 4">
            <a:extLst>
              <a:ext uri="{FF2B5EF4-FFF2-40B4-BE49-F238E27FC236}">
                <a16:creationId xmlns:a16="http://schemas.microsoft.com/office/drawing/2014/main" id="{BA977CD5-95C1-1713-5714-62A46205AC63}"/>
              </a:ext>
            </a:extLst>
          </p:cNvPr>
          <p:cNvSpPr/>
          <p:nvPr/>
        </p:nvSpPr>
        <p:spPr>
          <a:xfrm>
            <a:off x="1254071" y="5392195"/>
            <a:ext cx="3232682" cy="783399"/>
          </a:xfrm>
          <a:prstGeom prst="round2DiagRect">
            <a:avLst>
              <a:gd name="adj1" fmla="val 25359"/>
              <a:gd name="adj2" fmla="val 0"/>
            </a:avLst>
          </a:prstGeom>
          <a:solidFill>
            <a:srgbClr val="00B050">
              <a:alpha val="70000"/>
            </a:srgbClr>
          </a:solidFill>
          <a:ln w="19050">
            <a:noFill/>
            <a:prstDash val="solid"/>
          </a:ln>
          <a:effectLst>
            <a:outerShdw dist="38100" dir="2700000" algn="tl" rotWithShape="0">
              <a:srgbClr val="D41145">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a:solidFill>
                  <a:schemeClr val="bg1"/>
                </a:solidFill>
                <a:latin typeface="微软雅黑" panose="020B0503020204020204" pitchFamily="34" charset="-122"/>
                <a:ea typeface="微软雅黑" panose="020B0503020204020204" pitchFamily="34" charset="-122"/>
              </a:rPr>
              <a:t>学习与成长</a:t>
            </a:r>
          </a:p>
        </p:txBody>
      </p:sp>
      <p:sp>
        <p:nvSpPr>
          <p:cNvPr id="6" name="矩形: 对角圆角 4">
            <a:extLst>
              <a:ext uri="{FF2B5EF4-FFF2-40B4-BE49-F238E27FC236}">
                <a16:creationId xmlns:a16="http://schemas.microsoft.com/office/drawing/2014/main" id="{16DC28A3-7A47-5B6D-E20B-FD70CF5BBBF9}"/>
              </a:ext>
            </a:extLst>
          </p:cNvPr>
          <p:cNvSpPr/>
          <p:nvPr/>
        </p:nvSpPr>
        <p:spPr>
          <a:xfrm>
            <a:off x="2640015" y="3892660"/>
            <a:ext cx="2331198" cy="783399"/>
          </a:xfrm>
          <a:prstGeom prst="round2DiagRect">
            <a:avLst>
              <a:gd name="adj1" fmla="val 25359"/>
              <a:gd name="adj2" fmla="val 0"/>
            </a:avLst>
          </a:prstGeom>
          <a:solidFill>
            <a:srgbClr val="00B050">
              <a:alpha val="70000"/>
            </a:srgbClr>
          </a:solidFill>
          <a:ln w="19050">
            <a:noFill/>
            <a:prstDash val="solid"/>
          </a:ln>
          <a:effectLst>
            <a:outerShdw dist="38100" dir="2700000" algn="tl" rotWithShape="0">
              <a:srgbClr val="D41145">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内部运营</a:t>
            </a:r>
          </a:p>
        </p:txBody>
      </p:sp>
      <p:sp>
        <p:nvSpPr>
          <p:cNvPr id="7" name="矩形: 对角圆角 4">
            <a:extLst>
              <a:ext uri="{FF2B5EF4-FFF2-40B4-BE49-F238E27FC236}">
                <a16:creationId xmlns:a16="http://schemas.microsoft.com/office/drawing/2014/main" id="{24232A5F-D67F-0BEC-BBC6-6AA8C10581C1}"/>
              </a:ext>
            </a:extLst>
          </p:cNvPr>
          <p:cNvSpPr/>
          <p:nvPr/>
        </p:nvSpPr>
        <p:spPr>
          <a:xfrm>
            <a:off x="3645783" y="2393126"/>
            <a:ext cx="2331198" cy="783399"/>
          </a:xfrm>
          <a:prstGeom prst="round2DiagRect">
            <a:avLst>
              <a:gd name="adj1" fmla="val 25359"/>
              <a:gd name="adj2" fmla="val 0"/>
            </a:avLst>
          </a:prstGeom>
          <a:solidFill>
            <a:srgbClr val="00B050">
              <a:alpha val="70000"/>
            </a:srgbClr>
          </a:solidFill>
          <a:ln w="19050">
            <a:noFill/>
            <a:prstDash val="solid"/>
          </a:ln>
          <a:effectLst>
            <a:outerShdw dist="38100" dir="2700000" algn="tl" rotWithShape="0">
              <a:srgbClr val="D41145">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客户指标</a:t>
            </a:r>
          </a:p>
        </p:txBody>
      </p:sp>
      <p:sp>
        <p:nvSpPr>
          <p:cNvPr id="8" name="矩形: 对角圆角 4">
            <a:extLst>
              <a:ext uri="{FF2B5EF4-FFF2-40B4-BE49-F238E27FC236}">
                <a16:creationId xmlns:a16="http://schemas.microsoft.com/office/drawing/2014/main" id="{7FCD19CD-893C-51B1-42BB-A1FE2ED677AB}"/>
              </a:ext>
            </a:extLst>
          </p:cNvPr>
          <p:cNvSpPr/>
          <p:nvPr/>
        </p:nvSpPr>
        <p:spPr>
          <a:xfrm>
            <a:off x="4528387" y="893591"/>
            <a:ext cx="2331198" cy="783399"/>
          </a:xfrm>
          <a:prstGeom prst="round2DiagRect">
            <a:avLst>
              <a:gd name="adj1" fmla="val 25359"/>
              <a:gd name="adj2" fmla="val 0"/>
            </a:avLst>
          </a:prstGeom>
          <a:solidFill>
            <a:srgbClr val="00B050">
              <a:alpha val="70000"/>
            </a:srgbClr>
          </a:solidFill>
          <a:ln w="19050">
            <a:noFill/>
            <a:prstDash val="solid"/>
          </a:ln>
          <a:effectLst>
            <a:outerShdw dist="38100" dir="2700000" algn="tl" rotWithShape="0">
              <a:srgbClr val="D41145">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财务指标</a:t>
            </a:r>
          </a:p>
        </p:txBody>
      </p:sp>
      <p:sp>
        <p:nvSpPr>
          <p:cNvPr id="9" name="Arrow: Down 2">
            <a:extLst>
              <a:ext uri="{FF2B5EF4-FFF2-40B4-BE49-F238E27FC236}">
                <a16:creationId xmlns:a16="http://schemas.microsoft.com/office/drawing/2014/main" id="{62CE4241-892F-E887-43CA-D33B93468888}"/>
              </a:ext>
            </a:extLst>
          </p:cNvPr>
          <p:cNvSpPr/>
          <p:nvPr/>
        </p:nvSpPr>
        <p:spPr>
          <a:xfrm rot="5400000" flipV="1">
            <a:off x="4626497" y="5661589"/>
            <a:ext cx="682219" cy="244610"/>
          </a:xfrm>
          <a:prstGeom prst="downArrow">
            <a:avLst/>
          </a:prstGeom>
          <a:solidFill>
            <a:srgbClr val="D6D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Arrow: Down 16">
            <a:extLst>
              <a:ext uri="{FF2B5EF4-FFF2-40B4-BE49-F238E27FC236}">
                <a16:creationId xmlns:a16="http://schemas.microsoft.com/office/drawing/2014/main" id="{B14655E3-F58E-B2F6-E1A7-1C8397F9F92C}"/>
              </a:ext>
            </a:extLst>
          </p:cNvPr>
          <p:cNvSpPr/>
          <p:nvPr/>
        </p:nvSpPr>
        <p:spPr>
          <a:xfrm rot="5400000" flipV="1">
            <a:off x="5173073" y="4162054"/>
            <a:ext cx="682219" cy="244610"/>
          </a:xfrm>
          <a:prstGeom prst="downArrow">
            <a:avLst/>
          </a:prstGeom>
          <a:solidFill>
            <a:srgbClr val="D6D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Arrow: Down 18">
            <a:extLst>
              <a:ext uri="{FF2B5EF4-FFF2-40B4-BE49-F238E27FC236}">
                <a16:creationId xmlns:a16="http://schemas.microsoft.com/office/drawing/2014/main" id="{773D424C-7C30-BCC8-D764-95CE57B312C0}"/>
              </a:ext>
            </a:extLst>
          </p:cNvPr>
          <p:cNvSpPr/>
          <p:nvPr/>
        </p:nvSpPr>
        <p:spPr>
          <a:xfrm rot="5400000" flipV="1">
            <a:off x="6121287" y="2662520"/>
            <a:ext cx="682219" cy="244610"/>
          </a:xfrm>
          <a:prstGeom prst="downArrow">
            <a:avLst/>
          </a:prstGeom>
          <a:solidFill>
            <a:srgbClr val="D6D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Arrow: Down 19">
            <a:extLst>
              <a:ext uri="{FF2B5EF4-FFF2-40B4-BE49-F238E27FC236}">
                <a16:creationId xmlns:a16="http://schemas.microsoft.com/office/drawing/2014/main" id="{2EABF246-9EE2-A2C7-D133-2D7AB4504094}"/>
              </a:ext>
            </a:extLst>
          </p:cNvPr>
          <p:cNvSpPr/>
          <p:nvPr/>
        </p:nvSpPr>
        <p:spPr>
          <a:xfrm rot="5400000" flipV="1">
            <a:off x="6951771" y="1112396"/>
            <a:ext cx="682219" cy="244610"/>
          </a:xfrm>
          <a:prstGeom prst="downArrow">
            <a:avLst/>
          </a:prstGeom>
          <a:solidFill>
            <a:srgbClr val="D6D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文本框 3">
            <a:extLst>
              <a:ext uri="{FF2B5EF4-FFF2-40B4-BE49-F238E27FC236}">
                <a16:creationId xmlns:a16="http://schemas.microsoft.com/office/drawing/2014/main" id="{5CE4DB8D-AE64-1ACC-B439-5E1F96BA59DD}"/>
              </a:ext>
            </a:extLst>
          </p:cNvPr>
          <p:cNvSpPr txBox="1"/>
          <p:nvPr/>
        </p:nvSpPr>
        <p:spPr>
          <a:xfrm>
            <a:off x="7761136" y="1003868"/>
            <a:ext cx="2016997" cy="461665"/>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90204" pitchFamily="34" charset="0"/>
              </a:rPr>
              <a:t>驱动财务结果</a:t>
            </a:r>
          </a:p>
        </p:txBody>
      </p:sp>
      <p:sp>
        <p:nvSpPr>
          <p:cNvPr id="14" name="文本框 6">
            <a:extLst>
              <a:ext uri="{FF2B5EF4-FFF2-40B4-BE49-F238E27FC236}">
                <a16:creationId xmlns:a16="http://schemas.microsoft.com/office/drawing/2014/main" id="{1BDD32FF-E73D-8E8A-68B0-6E99F2D6923E}"/>
              </a:ext>
            </a:extLst>
          </p:cNvPr>
          <p:cNvSpPr txBox="1"/>
          <p:nvPr/>
        </p:nvSpPr>
        <p:spPr>
          <a:xfrm>
            <a:off x="6897506" y="2553470"/>
            <a:ext cx="2016997" cy="461665"/>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90204" pitchFamily="34" charset="0"/>
              </a:rPr>
              <a:t>创造客户价值</a:t>
            </a:r>
          </a:p>
        </p:txBody>
      </p:sp>
      <p:sp>
        <p:nvSpPr>
          <p:cNvPr id="15" name="文本框 7">
            <a:extLst>
              <a:ext uri="{FF2B5EF4-FFF2-40B4-BE49-F238E27FC236}">
                <a16:creationId xmlns:a16="http://schemas.microsoft.com/office/drawing/2014/main" id="{16D985A5-EF3B-A083-FD9D-F25E6BF9734B}"/>
              </a:ext>
            </a:extLst>
          </p:cNvPr>
          <p:cNvSpPr txBox="1"/>
          <p:nvPr/>
        </p:nvSpPr>
        <p:spPr>
          <a:xfrm>
            <a:off x="5963976" y="4050601"/>
            <a:ext cx="2016997" cy="461665"/>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90204" pitchFamily="34" charset="0"/>
              </a:rPr>
              <a:t>优化业务流程</a:t>
            </a:r>
          </a:p>
        </p:txBody>
      </p:sp>
      <p:sp>
        <p:nvSpPr>
          <p:cNvPr id="16" name="文本框 8">
            <a:extLst>
              <a:ext uri="{FF2B5EF4-FFF2-40B4-BE49-F238E27FC236}">
                <a16:creationId xmlns:a16="http://schemas.microsoft.com/office/drawing/2014/main" id="{A4D21059-94F0-30A0-F2B3-171280A7347B}"/>
              </a:ext>
            </a:extLst>
          </p:cNvPr>
          <p:cNvSpPr txBox="1"/>
          <p:nvPr/>
        </p:nvSpPr>
        <p:spPr>
          <a:xfrm>
            <a:off x="5388773" y="5553061"/>
            <a:ext cx="2016997" cy="461665"/>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90204" pitchFamily="34" charset="0"/>
              </a:rPr>
              <a:t>选用育留精兵</a:t>
            </a:r>
          </a:p>
        </p:txBody>
      </p:sp>
      <p:grpSp>
        <p:nvGrpSpPr>
          <p:cNvPr id="17" name="Group 5">
            <a:extLst>
              <a:ext uri="{FF2B5EF4-FFF2-40B4-BE49-F238E27FC236}">
                <a16:creationId xmlns:a16="http://schemas.microsoft.com/office/drawing/2014/main" id="{55F44B81-DD2D-23D5-4FE3-6CE9C4187D2E}"/>
              </a:ext>
            </a:extLst>
          </p:cNvPr>
          <p:cNvGrpSpPr/>
          <p:nvPr/>
        </p:nvGrpSpPr>
        <p:grpSpPr>
          <a:xfrm>
            <a:off x="8539338" y="1936926"/>
            <a:ext cx="3652662" cy="4919053"/>
            <a:chOff x="9943650" y="3828118"/>
            <a:chExt cx="2248350" cy="3027861"/>
          </a:xfrm>
        </p:grpSpPr>
        <p:sp>
          <p:nvSpPr>
            <p:cNvPr id="18" name="Right Triangle 6">
              <a:extLst>
                <a:ext uri="{FF2B5EF4-FFF2-40B4-BE49-F238E27FC236}">
                  <a16:creationId xmlns:a16="http://schemas.microsoft.com/office/drawing/2014/main" id="{D76F5D36-D016-5A9B-2F1E-1F2F5B99E684}"/>
                </a:ext>
              </a:extLst>
            </p:cNvPr>
            <p:cNvSpPr/>
            <p:nvPr/>
          </p:nvSpPr>
          <p:spPr>
            <a:xfrm flipH="1">
              <a:off x="10864698" y="3828118"/>
              <a:ext cx="1327302" cy="3027861"/>
            </a:xfrm>
            <a:prstGeom prst="rtTriangle">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Arial" panose="020B0604020202090204"/>
                <a:ea typeface="+mn-ea"/>
                <a:cs typeface="+mn-cs"/>
              </a:endParaRPr>
            </a:p>
          </p:txBody>
        </p:sp>
        <p:sp>
          <p:nvSpPr>
            <p:cNvPr id="19" name="Parallelogram 45">
              <a:extLst>
                <a:ext uri="{FF2B5EF4-FFF2-40B4-BE49-F238E27FC236}">
                  <a16:creationId xmlns:a16="http://schemas.microsoft.com/office/drawing/2014/main" id="{3E22FE8F-CED4-C2DE-D41E-A17B055F72AB}"/>
                </a:ext>
              </a:extLst>
            </p:cNvPr>
            <p:cNvSpPr/>
            <p:nvPr/>
          </p:nvSpPr>
          <p:spPr>
            <a:xfrm flipH="1" flipV="1">
              <a:off x="9943650" y="4484171"/>
              <a:ext cx="2148643" cy="2229553"/>
            </a:xfrm>
            <a:prstGeom prst="parallelogram">
              <a:avLst>
                <a:gd name="adj" fmla="val 47025"/>
              </a:avLst>
            </a:prstGeom>
            <a:solidFill>
              <a:srgbClr val="F6CFDA">
                <a:alpha val="59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Arial" panose="020B0604020202090204" pitchFamily="34" charset="0"/>
                <a:ea typeface="+mn-ea"/>
                <a:cs typeface="Arial" panose="020B0604020202090204" pitchFamily="34" charset="0"/>
              </a:endParaRPr>
            </a:p>
          </p:txBody>
        </p:sp>
        <p:cxnSp>
          <p:nvCxnSpPr>
            <p:cNvPr id="20" name="Straight Connector 48">
              <a:extLst>
                <a:ext uri="{FF2B5EF4-FFF2-40B4-BE49-F238E27FC236}">
                  <a16:creationId xmlns:a16="http://schemas.microsoft.com/office/drawing/2014/main" id="{DE507F5A-003D-B426-08AB-EA1AFA735B42}"/>
                </a:ext>
              </a:extLst>
            </p:cNvPr>
            <p:cNvCxnSpPr/>
            <p:nvPr/>
          </p:nvCxnSpPr>
          <p:spPr>
            <a:xfrm flipH="1">
              <a:off x="11103720" y="4241277"/>
              <a:ext cx="764430" cy="174994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7">
            <a:extLst>
              <a:ext uri="{FF2B5EF4-FFF2-40B4-BE49-F238E27FC236}">
                <a16:creationId xmlns:a16="http://schemas.microsoft.com/office/drawing/2014/main" id="{5E6313A0-A938-2932-3E39-829909EA5BD4}"/>
              </a:ext>
            </a:extLst>
          </p:cNvPr>
          <p:cNvSpPr txBox="1"/>
          <p:nvPr/>
        </p:nvSpPr>
        <p:spPr>
          <a:xfrm rot="1407787">
            <a:off x="9841843" y="3219472"/>
            <a:ext cx="874053" cy="3170099"/>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cs typeface="Arial" panose="020B0604020202090204" pitchFamily="34" charset="0"/>
              </a:rPr>
              <a:t>平衡计分卡</a:t>
            </a:r>
            <a:endParaRPr lang="en-US" sz="4000" b="1" dirty="0" err="1">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Tree>
    <p:extLst>
      <p:ext uri="{BB962C8B-B14F-4D97-AF65-F5344CB8AC3E}">
        <p14:creationId xmlns:p14="http://schemas.microsoft.com/office/powerpoint/2010/main" val="359653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A547F50C-3A9B-AFCD-76F7-2841F143EB0B}"/>
              </a:ext>
            </a:extLst>
          </p:cNvPr>
          <p:cNvSpPr/>
          <p:nvPr/>
        </p:nvSpPr>
        <p:spPr>
          <a:xfrm>
            <a:off x="989838" y="1592580"/>
            <a:ext cx="3736975" cy="3783965"/>
          </a:xfrm>
          <a:prstGeom prst="ellipse">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同心圆 4">
            <a:extLst>
              <a:ext uri="{FF2B5EF4-FFF2-40B4-BE49-F238E27FC236}">
                <a16:creationId xmlns:a16="http://schemas.microsoft.com/office/drawing/2014/main" id="{176A8521-4E85-7330-5A50-76DAD4376006}"/>
              </a:ext>
            </a:extLst>
          </p:cNvPr>
          <p:cNvSpPr/>
          <p:nvPr/>
        </p:nvSpPr>
        <p:spPr>
          <a:xfrm>
            <a:off x="1536573" y="2192655"/>
            <a:ext cx="2637155" cy="2583815"/>
          </a:xfrm>
          <a:prstGeom prst="donu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文本框 5">
            <a:extLst>
              <a:ext uri="{FF2B5EF4-FFF2-40B4-BE49-F238E27FC236}">
                <a16:creationId xmlns:a16="http://schemas.microsoft.com/office/drawing/2014/main" id="{65D8EC2B-7E42-D08B-9817-E419A0A1CC23}"/>
              </a:ext>
            </a:extLst>
          </p:cNvPr>
          <p:cNvSpPr txBox="1"/>
          <p:nvPr/>
        </p:nvSpPr>
        <p:spPr>
          <a:xfrm>
            <a:off x="2250948" y="3259963"/>
            <a:ext cx="1228725" cy="461665"/>
          </a:xfrm>
          <a:prstGeom prst="rect">
            <a:avLst/>
          </a:prstGeom>
          <a:noFill/>
        </p:spPr>
        <p:txBody>
          <a:bodyPr wrap="square" rtlCol="0">
            <a:spAutoFit/>
          </a:bodyPr>
          <a:lstStyle/>
          <a:p>
            <a:pPr algn="ctr"/>
            <a:r>
              <a:rPr lang="en-US" altLang="zh-CN" sz="2400" b="1" dirty="0">
                <a:latin typeface="Arial Black" panose="020B0A04020102020204" pitchFamily="34" charset="0"/>
                <a:ea typeface="微软雅黑" panose="020B0503020204020204" charset="-122"/>
                <a:cs typeface="Arial Black" panose="020B0A04020102020204" pitchFamily="34" charset="0"/>
              </a:rPr>
              <a:t>WHY</a:t>
            </a:r>
          </a:p>
        </p:txBody>
      </p:sp>
      <p:sp>
        <p:nvSpPr>
          <p:cNvPr id="7" name="文本框 6">
            <a:extLst>
              <a:ext uri="{FF2B5EF4-FFF2-40B4-BE49-F238E27FC236}">
                <a16:creationId xmlns:a16="http://schemas.microsoft.com/office/drawing/2014/main" id="{EA2B376D-A483-3C10-34AC-2D9305B2DF0C}"/>
              </a:ext>
            </a:extLst>
          </p:cNvPr>
          <p:cNvSpPr txBox="1"/>
          <p:nvPr/>
        </p:nvSpPr>
        <p:spPr>
          <a:xfrm>
            <a:off x="2255012" y="4168394"/>
            <a:ext cx="1228725" cy="460375"/>
          </a:xfrm>
          <a:prstGeom prst="rect">
            <a:avLst/>
          </a:prstGeom>
          <a:noFill/>
        </p:spPr>
        <p:txBody>
          <a:bodyPr wrap="square" rtlCol="0">
            <a:spAutoFit/>
          </a:bodyPr>
          <a:lstStyle/>
          <a:p>
            <a:pPr algn="ctr"/>
            <a:r>
              <a:rPr lang="en-US" altLang="zh-CN" sz="2400" b="1" dirty="0">
                <a:latin typeface="Arial Black" panose="020B0A04020102020204" pitchFamily="34" charset="0"/>
                <a:ea typeface="微软雅黑" panose="020B0503020204020204" charset="-122"/>
                <a:cs typeface="Arial Black" panose="020B0A04020102020204" pitchFamily="34" charset="0"/>
              </a:rPr>
              <a:t>HOW</a:t>
            </a:r>
          </a:p>
        </p:txBody>
      </p:sp>
      <p:sp>
        <p:nvSpPr>
          <p:cNvPr id="8" name="文本框 7">
            <a:extLst>
              <a:ext uri="{FF2B5EF4-FFF2-40B4-BE49-F238E27FC236}">
                <a16:creationId xmlns:a16="http://schemas.microsoft.com/office/drawing/2014/main" id="{D1365309-B132-C0F7-A9D7-4BF2C69F5AD5}"/>
              </a:ext>
            </a:extLst>
          </p:cNvPr>
          <p:cNvSpPr txBox="1"/>
          <p:nvPr/>
        </p:nvSpPr>
        <p:spPr>
          <a:xfrm>
            <a:off x="2122932" y="4776470"/>
            <a:ext cx="1492885" cy="460375"/>
          </a:xfrm>
          <a:prstGeom prst="rect">
            <a:avLst/>
          </a:prstGeom>
          <a:noFill/>
        </p:spPr>
        <p:txBody>
          <a:bodyPr wrap="square" rtlCol="0">
            <a:spAutoFit/>
          </a:bodyPr>
          <a:lstStyle/>
          <a:p>
            <a:pPr algn="ctr"/>
            <a:r>
              <a:rPr lang="en-US" altLang="zh-CN" sz="2400" b="1" dirty="0">
                <a:latin typeface="Arial Black" panose="020B0A04020102020204" pitchFamily="34" charset="0"/>
                <a:ea typeface="微软雅黑" panose="020B0503020204020204" charset="-122"/>
                <a:cs typeface="Arial Black" panose="020B0A04020102020204" pitchFamily="34" charset="0"/>
              </a:rPr>
              <a:t>WHAT</a:t>
            </a:r>
          </a:p>
        </p:txBody>
      </p:sp>
      <p:sp>
        <p:nvSpPr>
          <p:cNvPr id="9" name="文本框 8">
            <a:extLst>
              <a:ext uri="{FF2B5EF4-FFF2-40B4-BE49-F238E27FC236}">
                <a16:creationId xmlns:a16="http://schemas.microsoft.com/office/drawing/2014/main" id="{556534C8-74CB-92EB-8050-24E920FD2459}"/>
              </a:ext>
            </a:extLst>
          </p:cNvPr>
          <p:cNvSpPr txBox="1"/>
          <p:nvPr/>
        </p:nvSpPr>
        <p:spPr>
          <a:xfrm>
            <a:off x="5629402" y="1796602"/>
            <a:ext cx="5903786" cy="670120"/>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charset="-122"/>
                <a:ea typeface="微软雅黑" panose="020B0503020204020204" charset="-122"/>
              </a:rPr>
              <a:t>他们干成事的</a:t>
            </a:r>
            <a:r>
              <a:rPr lang="zh-CN" altLang="en-US" sz="3200" b="1" dirty="0">
                <a:solidFill>
                  <a:srgbClr val="FFFF00"/>
                </a:solidFill>
                <a:latin typeface="微软雅黑" panose="020B0503020204020204" charset="-122"/>
                <a:ea typeface="微软雅黑" panose="020B0503020204020204" charset="-122"/>
              </a:rPr>
              <a:t>底层逻辑</a:t>
            </a:r>
            <a:r>
              <a:rPr lang="zh-CN" altLang="en-US" sz="3200" b="1" dirty="0">
                <a:solidFill>
                  <a:schemeClr val="bg1"/>
                </a:solidFill>
                <a:latin typeface="微软雅黑" panose="020B0503020204020204" charset="-122"/>
                <a:ea typeface="微软雅黑" panose="020B0503020204020204" charset="-122"/>
              </a:rPr>
              <a:t>是什么？</a:t>
            </a:r>
            <a:endParaRPr lang="en-US" altLang="zh-CN" sz="3200" b="1" dirty="0">
              <a:solidFill>
                <a:schemeClr val="bg1"/>
              </a:solidFill>
              <a:latin typeface="微软雅黑" panose="020B0503020204020204" charset="-122"/>
              <a:ea typeface="微软雅黑" panose="020B0503020204020204" charset="-122"/>
            </a:endParaRPr>
          </a:p>
        </p:txBody>
      </p:sp>
      <p:sp>
        <p:nvSpPr>
          <p:cNvPr id="10" name="文本框 9">
            <a:extLst>
              <a:ext uri="{FF2B5EF4-FFF2-40B4-BE49-F238E27FC236}">
                <a16:creationId xmlns:a16="http://schemas.microsoft.com/office/drawing/2014/main" id="{F940B3A6-67B1-7956-8CA4-2400171960FB}"/>
              </a:ext>
            </a:extLst>
          </p:cNvPr>
          <p:cNvSpPr txBox="1"/>
          <p:nvPr/>
        </p:nvSpPr>
        <p:spPr>
          <a:xfrm>
            <a:off x="6478588" y="4130558"/>
            <a:ext cx="5054600" cy="670120"/>
          </a:xfrm>
          <a:prstGeom prst="rect">
            <a:avLst/>
          </a:prstGeom>
          <a:noFill/>
        </p:spPr>
        <p:txBody>
          <a:bodyPr wrap="square" rtlCol="0" anchor="ctr" anchorCtr="0">
            <a:spAutoFit/>
          </a:bodyPr>
          <a:lstStyle/>
          <a:p>
            <a:pPr>
              <a:lnSpc>
                <a:spcPct val="130000"/>
              </a:lnSpc>
            </a:pP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这些机构</a:t>
            </a:r>
            <a:r>
              <a:rPr lang="zh-CN" altLang="en-US" sz="3200" b="1" dirty="0">
                <a:solidFill>
                  <a:srgbClr val="FFFF00"/>
                </a:solidFill>
                <a:latin typeface="微软雅黑" panose="020B0503020204020204" charset="-122"/>
                <a:ea typeface="微软雅黑" panose="020B0503020204020204" charset="-122"/>
                <a:cs typeface="微软雅黑" panose="020B0503020204020204" charset="-122"/>
              </a:rPr>
              <a:t>做对了什么</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a:t>
            </a:r>
            <a:endParaRPr lang="en-US" altLang="zh-CN" sz="32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 name="文本框 10">
            <a:extLst>
              <a:ext uri="{FF2B5EF4-FFF2-40B4-BE49-F238E27FC236}">
                <a16:creationId xmlns:a16="http://schemas.microsoft.com/office/drawing/2014/main" id="{7C98EF5A-2178-E21E-7685-3E323D046B82}"/>
              </a:ext>
            </a:extLst>
          </p:cNvPr>
          <p:cNvSpPr txBox="1"/>
          <p:nvPr/>
        </p:nvSpPr>
        <p:spPr>
          <a:xfrm>
            <a:off x="6041390" y="2985995"/>
            <a:ext cx="5491798" cy="670120"/>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charset="-122"/>
                <a:ea typeface="微软雅黑" panose="020B0503020204020204" charset="-122"/>
              </a:rPr>
              <a:t>他们是</a:t>
            </a:r>
            <a:r>
              <a:rPr lang="zh-CN" altLang="en-US" sz="3200" b="1" dirty="0">
                <a:solidFill>
                  <a:srgbClr val="FFFF00"/>
                </a:solidFill>
                <a:latin typeface="微软雅黑" panose="020B0503020204020204" charset="-122"/>
                <a:ea typeface="微软雅黑" panose="020B0503020204020204" charset="-122"/>
              </a:rPr>
              <a:t>如何做的</a:t>
            </a:r>
            <a:r>
              <a:rPr lang="zh-CN" altLang="en-US" sz="3200" b="1" dirty="0">
                <a:solidFill>
                  <a:schemeClr val="bg1"/>
                </a:solidFill>
                <a:latin typeface="微软雅黑" panose="020B0503020204020204" charset="-122"/>
                <a:ea typeface="微软雅黑" panose="020B0503020204020204" charset="-122"/>
              </a:rPr>
              <a:t>？</a:t>
            </a:r>
            <a:endParaRPr lang="en-US" altLang="zh-CN" sz="3200" b="1" dirty="0">
              <a:solidFill>
                <a:schemeClr val="bg1"/>
              </a:solidFill>
              <a:latin typeface="微软雅黑" panose="020B0503020204020204" charset="-122"/>
              <a:ea typeface="微软雅黑" panose="020B0503020204020204" charset="-122"/>
            </a:endParaRPr>
          </a:p>
        </p:txBody>
      </p:sp>
      <p:cxnSp>
        <p:nvCxnSpPr>
          <p:cNvPr id="12" name="肘形连接符 11">
            <a:extLst>
              <a:ext uri="{FF2B5EF4-FFF2-40B4-BE49-F238E27FC236}">
                <a16:creationId xmlns:a16="http://schemas.microsoft.com/office/drawing/2014/main" id="{68768F0F-D48E-56EB-1D6E-EF2EBC270B29}"/>
              </a:ext>
            </a:extLst>
          </p:cNvPr>
          <p:cNvCxnSpPr>
            <a:stCxn id="6" idx="3"/>
          </p:cNvCxnSpPr>
          <p:nvPr/>
        </p:nvCxnSpPr>
        <p:spPr>
          <a:xfrm flipV="1">
            <a:off x="3479673" y="2136648"/>
            <a:ext cx="2101215" cy="1354148"/>
          </a:xfrm>
          <a:prstGeom prst="bentConnector3">
            <a:avLst>
              <a:gd name="adj1" fmla="val 50000"/>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3" name="肘形连接符 12">
            <a:extLst>
              <a:ext uri="{FF2B5EF4-FFF2-40B4-BE49-F238E27FC236}">
                <a16:creationId xmlns:a16="http://schemas.microsoft.com/office/drawing/2014/main" id="{A70F48DA-2B30-2088-428E-680B3998990F}"/>
              </a:ext>
            </a:extLst>
          </p:cNvPr>
          <p:cNvCxnSpPr/>
          <p:nvPr/>
        </p:nvCxnSpPr>
        <p:spPr>
          <a:xfrm flipV="1">
            <a:off x="3731768" y="4463415"/>
            <a:ext cx="2789555" cy="549910"/>
          </a:xfrm>
          <a:prstGeom prst="bentConnector3">
            <a:avLst>
              <a:gd name="adj1" fmla="val 65923"/>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4" name="肘形连接符 13">
            <a:extLst>
              <a:ext uri="{FF2B5EF4-FFF2-40B4-BE49-F238E27FC236}">
                <a16:creationId xmlns:a16="http://schemas.microsoft.com/office/drawing/2014/main" id="{3C6AD228-3B5F-84F8-6C2F-92951484399A}"/>
              </a:ext>
            </a:extLst>
          </p:cNvPr>
          <p:cNvCxnSpPr>
            <a:cxnSpLocks/>
            <a:stCxn id="7" idx="3"/>
          </p:cNvCxnSpPr>
          <p:nvPr/>
        </p:nvCxnSpPr>
        <p:spPr>
          <a:xfrm flipV="1">
            <a:off x="3483737" y="3324225"/>
            <a:ext cx="2594229" cy="1074357"/>
          </a:xfrm>
          <a:prstGeom prst="bentConnector3">
            <a:avLst>
              <a:gd name="adj1" fmla="val 50000"/>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26C9FC7E-3759-EAFB-F4C7-A5A65C0B1E1C}"/>
              </a:ext>
            </a:extLst>
          </p:cNvPr>
          <p:cNvSpPr txBox="1"/>
          <p:nvPr>
            <p:custDataLst>
              <p:tags r:id="rId1"/>
            </p:custDataLst>
          </p:nvPr>
        </p:nvSpPr>
        <p:spPr>
          <a:xfrm>
            <a:off x="1431925" y="474413"/>
            <a:ext cx="9328150"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用</a:t>
            </a:r>
            <a:r>
              <a:rPr lang="zh-CN" altLang="en-US" sz="3600" b="1" dirty="0">
                <a:solidFill>
                  <a:schemeClr val="bg1"/>
                </a:solidFill>
                <a:latin typeface="Songti SC Black" panose="02010600040101010101" pitchFamily="2" charset="-122"/>
                <a:ea typeface="Songti SC Black" panose="02010600040101010101" pitchFamily="2" charset="-122"/>
                <a:cs typeface="微软雅黑" panose="020B0503020204020204" charset="-122"/>
              </a:rPr>
              <a:t>“</a:t>
            </a: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黄金圈法则</a:t>
            </a:r>
            <a:r>
              <a:rPr lang="zh-CN" altLang="en-US" sz="3600" b="1" dirty="0">
                <a:solidFill>
                  <a:schemeClr val="bg1"/>
                </a:solidFill>
                <a:latin typeface="Songti SC Black" panose="02010600040101010101" pitchFamily="2" charset="-122"/>
                <a:ea typeface="Songti SC Black" panose="02010600040101010101" pitchFamily="2" charset="-122"/>
                <a:cs typeface="微软雅黑" panose="020B0503020204020204" charset="-122"/>
              </a:rPr>
              <a:t>”</a:t>
            </a: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学习最佳实践</a:t>
            </a:r>
          </a:p>
        </p:txBody>
      </p:sp>
    </p:spTree>
    <p:extLst>
      <p:ext uri="{BB962C8B-B14F-4D97-AF65-F5344CB8AC3E}">
        <p14:creationId xmlns:p14="http://schemas.microsoft.com/office/powerpoint/2010/main" val="11723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C98BEBA2-9483-60AF-3ED0-D5EB6B81410C}"/>
              </a:ext>
            </a:extLst>
          </p:cNvPr>
          <p:cNvSpPr>
            <a:spLocks noChangeAspect="1"/>
          </p:cNvSpPr>
          <p:nvPr/>
        </p:nvSpPr>
        <p:spPr bwMode="auto">
          <a:xfrm>
            <a:off x="5020961" y="1342577"/>
            <a:ext cx="2163513" cy="1512000"/>
          </a:xfrm>
          <a:prstGeom prst="ellipse">
            <a:avLst/>
          </a:prstGeom>
          <a:solidFill>
            <a:srgbClr val="C0504D">
              <a:lumMod val="75000"/>
            </a:srgbClr>
          </a:solidFill>
          <a:ln w="38100">
            <a:solidFill>
              <a:srgbClr val="FFFFFF"/>
            </a:solidFill>
          </a:ln>
          <a:effectLst/>
        </p:spPr>
        <p:txBody>
          <a:bodyPr lIns="91438" tIns="45719" rIns="91438" bIns="45719"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u="none" strike="noStrike" kern="0" cap="none" spc="0" normalizeH="0" baseline="0" noProof="0" dirty="0">
                <a:ln>
                  <a:noFill/>
                </a:ln>
                <a:solidFill>
                  <a:prstClr val="white"/>
                </a:solidFill>
                <a:effectLst/>
                <a:uLnTx/>
                <a:uFillTx/>
                <a:latin typeface="Arial Black" panose="020B0A04020102020204" pitchFamily="34" charset="0"/>
                <a:ea typeface="微软雅黑" panose="020B0503020204020204" pitchFamily="34" charset="-122"/>
                <a:cs typeface="Arial Black" panose="020B0604020202020204" pitchFamily="34" charset="0"/>
              </a:rPr>
              <a:t>用户驱动</a:t>
            </a:r>
            <a:endParaRPr kumimoji="0" lang="en-US" altLang="zh-CN" sz="2400" b="1" u="none" strike="noStrike" kern="0" cap="none" spc="0" normalizeH="0" baseline="0" noProof="0" dirty="0">
              <a:ln>
                <a:noFill/>
              </a:ln>
              <a:solidFill>
                <a:prstClr val="white"/>
              </a:solidFill>
              <a:effectLst/>
              <a:uLnTx/>
              <a:uFillTx/>
              <a:latin typeface="Arial Black" panose="020B0A04020102020204" pitchFamily="34" charset="0"/>
              <a:ea typeface="微软雅黑" panose="020B0503020204020204" pitchFamily="34" charset="-122"/>
              <a:cs typeface="Arial Black"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600" b="1" u="none" strike="noStrike" kern="0" cap="none" spc="0" normalizeH="0" baseline="0" noProof="0" dirty="0">
                <a:ln>
                  <a:noFill/>
                </a:ln>
                <a:solidFill>
                  <a:prstClr val="white"/>
                </a:solidFill>
                <a:effectLst/>
                <a:uLnTx/>
                <a:uFillTx/>
                <a:latin typeface="Arial Black" panose="020B0A04020102020204" pitchFamily="34" charset="0"/>
                <a:ea typeface="微软雅黑" panose="020B0503020204020204" pitchFamily="34" charset="-122"/>
                <a:cs typeface="Arial Black" panose="020B0604020202020204" pitchFamily="34" charset="0"/>
              </a:rPr>
              <a:t>Customer</a:t>
            </a:r>
            <a:endParaRPr kumimoji="0" lang="zh-CN" altLang="en-US" sz="1600" b="1" u="none" strike="noStrike" kern="0" cap="none" spc="0" normalizeH="0" baseline="0" noProof="0" dirty="0">
              <a:ln>
                <a:noFill/>
              </a:ln>
              <a:solidFill>
                <a:prstClr val="white"/>
              </a:solidFill>
              <a:effectLst/>
              <a:uLnTx/>
              <a:uFillTx/>
              <a:latin typeface="Arial Black" panose="020B0A04020102020204" pitchFamily="34" charset="0"/>
              <a:ea typeface="微软雅黑" panose="020B0503020204020204" pitchFamily="34" charset="-122"/>
              <a:cs typeface="Arial Black" panose="020B0604020202020204" pitchFamily="34" charset="0"/>
            </a:endParaRPr>
          </a:p>
        </p:txBody>
      </p:sp>
      <p:sp>
        <p:nvSpPr>
          <p:cNvPr id="4" name="椭圆 3">
            <a:extLst>
              <a:ext uri="{FF2B5EF4-FFF2-40B4-BE49-F238E27FC236}">
                <a16:creationId xmlns:a16="http://schemas.microsoft.com/office/drawing/2014/main" id="{0E69F81F-B0A4-65E5-96AB-C629EA20912F}"/>
              </a:ext>
            </a:extLst>
          </p:cNvPr>
          <p:cNvSpPr>
            <a:spLocks noChangeAspect="1"/>
          </p:cNvSpPr>
          <p:nvPr/>
        </p:nvSpPr>
        <p:spPr bwMode="auto">
          <a:xfrm>
            <a:off x="3018484" y="3761915"/>
            <a:ext cx="2163513" cy="1512000"/>
          </a:xfrm>
          <a:prstGeom prst="ellipse">
            <a:avLst/>
          </a:prstGeom>
          <a:solidFill>
            <a:srgbClr val="C0504D">
              <a:lumMod val="75000"/>
            </a:srgbClr>
          </a:solidFill>
          <a:ln w="38100">
            <a:solidFill>
              <a:srgbClr val="FFFFFF"/>
            </a:solidFill>
          </a:ln>
          <a:effectLst/>
        </p:spPr>
        <p:txBody>
          <a:bodyPr lIns="91438" tIns="45719" rIns="91438" bIns="45719"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u="none" strike="noStrike" kern="0" cap="none" spc="0" normalizeH="0" baseline="0" noProof="0" dirty="0">
                <a:ln>
                  <a:noFill/>
                </a:ln>
                <a:solidFill>
                  <a:prstClr val="white"/>
                </a:solidFill>
                <a:effectLst/>
                <a:uLnTx/>
                <a:uFillTx/>
                <a:latin typeface="Arial Black" panose="020B0A04020102020204" pitchFamily="34" charset="0"/>
                <a:ea typeface="微软雅黑" panose="020B0503020204020204" pitchFamily="34" charset="-122"/>
                <a:cs typeface="Arial Black" panose="020B0604020202020204" pitchFamily="34" charset="0"/>
              </a:rPr>
              <a:t>营销驱动</a:t>
            </a:r>
            <a:endParaRPr kumimoji="0" lang="en-US" altLang="zh-CN" sz="2400" b="1" u="none" strike="noStrike" kern="0" cap="none" spc="0" normalizeH="0" baseline="0" noProof="0" dirty="0">
              <a:ln>
                <a:noFill/>
              </a:ln>
              <a:solidFill>
                <a:prstClr val="white"/>
              </a:solidFill>
              <a:effectLst/>
              <a:uLnTx/>
              <a:uFillTx/>
              <a:latin typeface="Arial Black" panose="020B0A04020102020204" pitchFamily="34" charset="0"/>
              <a:ea typeface="微软雅黑" panose="020B0503020204020204" pitchFamily="34" charset="-122"/>
              <a:cs typeface="Arial Black"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defRPr/>
            </a:pPr>
            <a:r>
              <a:rPr lang="en-US" altLang="zh-CN" sz="1600" b="1" kern="0"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Marketing</a:t>
            </a:r>
            <a:endParaRPr kumimoji="0" lang="zh-CN" altLang="en-US" sz="1600" b="1" u="none" strike="noStrike" kern="0" cap="none" spc="0" normalizeH="0" baseline="0" noProof="0" dirty="0">
              <a:ln>
                <a:noFill/>
              </a:ln>
              <a:solidFill>
                <a:prstClr val="white"/>
              </a:solidFill>
              <a:effectLst/>
              <a:uLnTx/>
              <a:uFillTx/>
              <a:latin typeface="Arial Black" panose="020B0A04020102020204" pitchFamily="34" charset="0"/>
              <a:ea typeface="微软雅黑" panose="020B0503020204020204" pitchFamily="34" charset="-122"/>
              <a:cs typeface="Arial Black" panose="020B0604020202020204" pitchFamily="34" charset="0"/>
            </a:endParaRPr>
          </a:p>
        </p:txBody>
      </p:sp>
      <p:sp>
        <p:nvSpPr>
          <p:cNvPr id="5" name="椭圆 4">
            <a:extLst>
              <a:ext uri="{FF2B5EF4-FFF2-40B4-BE49-F238E27FC236}">
                <a16:creationId xmlns:a16="http://schemas.microsoft.com/office/drawing/2014/main" id="{0123A548-3945-33C7-9205-ADDFEEF47E3D}"/>
              </a:ext>
            </a:extLst>
          </p:cNvPr>
          <p:cNvSpPr>
            <a:spLocks noChangeAspect="1"/>
          </p:cNvSpPr>
          <p:nvPr/>
        </p:nvSpPr>
        <p:spPr bwMode="auto">
          <a:xfrm>
            <a:off x="7103448" y="3761915"/>
            <a:ext cx="2163513" cy="1512000"/>
          </a:xfrm>
          <a:prstGeom prst="ellipse">
            <a:avLst/>
          </a:prstGeom>
          <a:solidFill>
            <a:srgbClr val="C0504D">
              <a:lumMod val="75000"/>
            </a:srgbClr>
          </a:solidFill>
          <a:ln w="38100">
            <a:solidFill>
              <a:srgbClr val="FFFFFF"/>
            </a:solidFill>
          </a:ln>
          <a:effectLst/>
        </p:spPr>
        <p:txBody>
          <a:bodyPr lIns="91438" tIns="45719" rIns="91438" bIns="45719"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u="none" strike="noStrike" kern="0" cap="none" spc="0" normalizeH="0" baseline="0" noProof="0" dirty="0">
                <a:ln>
                  <a:noFill/>
                </a:ln>
                <a:solidFill>
                  <a:prstClr val="white"/>
                </a:solidFill>
                <a:effectLst/>
                <a:uLnTx/>
                <a:uFillTx/>
                <a:latin typeface="Arial Black" panose="020B0A04020102020204" pitchFamily="34" charset="0"/>
                <a:ea typeface="微软雅黑" panose="020B0503020204020204" pitchFamily="34" charset="-122"/>
                <a:cs typeface="Arial Black" panose="020B0604020202020204" pitchFamily="34" charset="0"/>
              </a:rPr>
              <a:t>技术</a:t>
            </a:r>
            <a:r>
              <a:rPr lang="zh-CN" altLang="en-US" sz="2400" b="1" kern="0"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驱动</a:t>
            </a:r>
            <a:endParaRPr kumimoji="0" lang="en-US" altLang="zh-CN" sz="2400" b="1" u="none" strike="noStrike" kern="0" cap="none" spc="0" normalizeH="0" baseline="0" noProof="0" dirty="0">
              <a:ln>
                <a:noFill/>
              </a:ln>
              <a:solidFill>
                <a:prstClr val="white"/>
              </a:solidFill>
              <a:effectLst/>
              <a:uLnTx/>
              <a:uFillTx/>
              <a:latin typeface="Arial Black" panose="020B0A04020102020204" pitchFamily="34" charset="0"/>
              <a:ea typeface="微软雅黑" panose="020B0503020204020204" pitchFamily="34" charset="-122"/>
              <a:cs typeface="Arial Black"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defRPr/>
            </a:pPr>
            <a:r>
              <a:rPr lang="en-US" altLang="zh-CN" sz="1600" b="1" kern="0" dirty="0">
                <a:solidFill>
                  <a:prstClr val="white"/>
                </a:solidFill>
                <a:latin typeface="Arial Black" panose="020B0A04020102020204" pitchFamily="34" charset="0"/>
                <a:ea typeface="微软雅黑" panose="020B0503020204020204" pitchFamily="34" charset="-122"/>
                <a:cs typeface="Arial Black" panose="020B0604020202020204" pitchFamily="34" charset="0"/>
              </a:rPr>
              <a:t>Technology</a:t>
            </a:r>
            <a:endParaRPr kumimoji="0" lang="zh-CN" altLang="en-US" sz="1600" b="1" u="none" strike="noStrike" kern="0" cap="none" spc="0" normalizeH="0" baseline="0" noProof="0" dirty="0">
              <a:ln>
                <a:noFill/>
              </a:ln>
              <a:solidFill>
                <a:prstClr val="white"/>
              </a:solidFill>
              <a:effectLst/>
              <a:uLnTx/>
              <a:uFillTx/>
              <a:latin typeface="Arial Black" panose="020B0A04020102020204" pitchFamily="34" charset="0"/>
              <a:ea typeface="微软雅黑" panose="020B0503020204020204" pitchFamily="34" charset="-122"/>
              <a:cs typeface="Arial Black" panose="020B0604020202020204" pitchFamily="34" charset="0"/>
            </a:endParaRPr>
          </a:p>
        </p:txBody>
      </p:sp>
      <p:cxnSp>
        <p:nvCxnSpPr>
          <p:cNvPr id="6" name="直接连接符 5">
            <a:extLst>
              <a:ext uri="{FF2B5EF4-FFF2-40B4-BE49-F238E27FC236}">
                <a16:creationId xmlns:a16="http://schemas.microsoft.com/office/drawing/2014/main" id="{F195283C-9665-D946-06BF-0416DAEC9636}"/>
              </a:ext>
            </a:extLst>
          </p:cNvPr>
          <p:cNvCxnSpPr>
            <a:stCxn id="3" idx="3"/>
            <a:endCxn id="4" idx="0"/>
          </p:cNvCxnSpPr>
          <p:nvPr/>
        </p:nvCxnSpPr>
        <p:spPr bwMode="auto">
          <a:xfrm flipH="1">
            <a:off x="4100241" y="2633150"/>
            <a:ext cx="1237559" cy="1128765"/>
          </a:xfrm>
          <a:prstGeom prst="line">
            <a:avLst/>
          </a:prstGeom>
          <a:solidFill>
            <a:srgbClr val="4F81BD"/>
          </a:solidFill>
          <a:ln w="9525" cap="flat" cmpd="sng" algn="ctr">
            <a:solidFill>
              <a:srgbClr val="FFFF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a:extLst>
              <a:ext uri="{FF2B5EF4-FFF2-40B4-BE49-F238E27FC236}">
                <a16:creationId xmlns:a16="http://schemas.microsoft.com/office/drawing/2014/main" id="{EBA5AF54-6457-6338-CE17-917FD74B1D47}"/>
              </a:ext>
            </a:extLst>
          </p:cNvPr>
          <p:cNvCxnSpPr>
            <a:stCxn id="3" idx="5"/>
            <a:endCxn id="5" idx="0"/>
          </p:cNvCxnSpPr>
          <p:nvPr/>
        </p:nvCxnSpPr>
        <p:spPr bwMode="auto">
          <a:xfrm>
            <a:off x="6867635" y="2633150"/>
            <a:ext cx="1317570" cy="1128765"/>
          </a:xfrm>
          <a:prstGeom prst="line">
            <a:avLst/>
          </a:prstGeom>
          <a:solidFill>
            <a:srgbClr val="4F81BD"/>
          </a:solidFill>
          <a:ln w="952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a:extLst>
              <a:ext uri="{FF2B5EF4-FFF2-40B4-BE49-F238E27FC236}">
                <a16:creationId xmlns:a16="http://schemas.microsoft.com/office/drawing/2014/main" id="{878E51D0-A38E-383E-2F1B-D03EAB6077B0}"/>
              </a:ext>
            </a:extLst>
          </p:cNvPr>
          <p:cNvCxnSpPr>
            <a:stCxn id="4" idx="6"/>
            <a:endCxn id="5" idx="2"/>
          </p:cNvCxnSpPr>
          <p:nvPr/>
        </p:nvCxnSpPr>
        <p:spPr bwMode="auto">
          <a:xfrm>
            <a:off x="5181997" y="4517915"/>
            <a:ext cx="1921451" cy="0"/>
          </a:xfrm>
          <a:prstGeom prst="line">
            <a:avLst/>
          </a:prstGeom>
          <a:solidFill>
            <a:srgbClr val="4F81BD"/>
          </a:solidFill>
          <a:ln w="952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图形 8" descr="女性形象 纯色填充">
            <a:extLst>
              <a:ext uri="{FF2B5EF4-FFF2-40B4-BE49-F238E27FC236}">
                <a16:creationId xmlns:a16="http://schemas.microsoft.com/office/drawing/2014/main" id="{EEAA8980-CBFC-F4C5-1CBD-0333ACE22A8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123489" y="1548957"/>
            <a:ext cx="914400" cy="914400"/>
          </a:xfrm>
          <a:prstGeom prst="rect">
            <a:avLst/>
          </a:prstGeom>
        </p:spPr>
      </p:pic>
      <p:pic>
        <p:nvPicPr>
          <p:cNvPr id="10" name="图形 9" descr="上升趋势条形图 纯色填充">
            <a:extLst>
              <a:ext uri="{FF2B5EF4-FFF2-40B4-BE49-F238E27FC236}">
                <a16:creationId xmlns:a16="http://schemas.microsoft.com/office/drawing/2014/main" id="{CD2423DA-D295-1714-7503-DFB0ABD851D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97426" y="4004244"/>
            <a:ext cx="914400" cy="914400"/>
          </a:xfrm>
          <a:prstGeom prst="rect">
            <a:avLst/>
          </a:prstGeom>
        </p:spPr>
      </p:pic>
      <p:sp>
        <p:nvSpPr>
          <p:cNvPr id="12" name="文本框 11">
            <a:extLst>
              <a:ext uri="{FF2B5EF4-FFF2-40B4-BE49-F238E27FC236}">
                <a16:creationId xmlns:a16="http://schemas.microsoft.com/office/drawing/2014/main" id="{0378B058-3C83-C64F-2DBD-2601BCDB6C54}"/>
              </a:ext>
            </a:extLst>
          </p:cNvPr>
          <p:cNvSpPr txBox="1"/>
          <p:nvPr/>
        </p:nvSpPr>
        <p:spPr>
          <a:xfrm>
            <a:off x="4253455" y="888318"/>
            <a:ext cx="3691446" cy="369332"/>
          </a:xfrm>
          <a:prstGeom prst="rect">
            <a:avLst/>
          </a:prstGeom>
          <a:noFill/>
        </p:spPr>
        <p:txBody>
          <a:bodyPr wrap="square" rtlCol="0">
            <a:spAutoFit/>
          </a:bodyPr>
          <a:lstStyle/>
          <a:p>
            <a:pPr algn="ctr">
              <a:spcAft>
                <a:spcPts val="600"/>
              </a:spcAft>
            </a:pPr>
            <a:r>
              <a:rPr kumimoji="1" lang="zh-CN" altLang="en-US" b="1" dirty="0">
                <a:solidFill>
                  <a:srgbClr val="FFFF00"/>
                </a:solidFill>
                <a:latin typeface="Arial Black" panose="020B0A04020102020204" pitchFamily="34" charset="0"/>
                <a:ea typeface="微软雅黑" panose="020B0503020204020204" pitchFamily="34" charset="-122"/>
              </a:rPr>
              <a:t>用户分层、会员权益、终身价值</a:t>
            </a:r>
          </a:p>
        </p:txBody>
      </p:sp>
      <p:sp>
        <p:nvSpPr>
          <p:cNvPr id="13" name="文本框 12">
            <a:extLst>
              <a:ext uri="{FF2B5EF4-FFF2-40B4-BE49-F238E27FC236}">
                <a16:creationId xmlns:a16="http://schemas.microsoft.com/office/drawing/2014/main" id="{8952186D-6BBE-06EB-9390-7F0F8A44AACE}"/>
              </a:ext>
            </a:extLst>
          </p:cNvPr>
          <p:cNvSpPr txBox="1"/>
          <p:nvPr/>
        </p:nvSpPr>
        <p:spPr>
          <a:xfrm>
            <a:off x="2254517" y="5391799"/>
            <a:ext cx="3691446" cy="369332"/>
          </a:xfrm>
          <a:prstGeom prst="rect">
            <a:avLst/>
          </a:prstGeom>
          <a:noFill/>
        </p:spPr>
        <p:txBody>
          <a:bodyPr wrap="square" rtlCol="0">
            <a:spAutoFit/>
          </a:bodyPr>
          <a:lstStyle/>
          <a:p>
            <a:pPr>
              <a:spcAft>
                <a:spcPts val="600"/>
              </a:spcAft>
            </a:pPr>
            <a:r>
              <a:rPr kumimoji="1" lang="zh-CN" altLang="en-US" b="1" dirty="0">
                <a:solidFill>
                  <a:srgbClr val="FFFF00"/>
                </a:solidFill>
                <a:latin typeface="Arial Black" panose="020B0A04020102020204" pitchFamily="34" charset="0"/>
                <a:ea typeface="微软雅黑" panose="020B0503020204020204" pitchFamily="34" charset="-122"/>
              </a:rPr>
              <a:t>广告投放、渠道佣金、直播带货</a:t>
            </a:r>
            <a:endParaRPr kumimoji="1" lang="en-US" altLang="zh-CN" b="1" dirty="0">
              <a:solidFill>
                <a:srgbClr val="FFFF00"/>
              </a:solidFill>
              <a:latin typeface="Arial Black" panose="020B0A04020102020204" pitchFamily="34" charset="0"/>
              <a:ea typeface="微软雅黑" panose="020B0503020204020204" pitchFamily="34" charset="-122"/>
            </a:endParaRPr>
          </a:p>
        </p:txBody>
      </p:sp>
      <p:sp>
        <p:nvSpPr>
          <p:cNvPr id="14" name="文本框 13">
            <a:extLst>
              <a:ext uri="{FF2B5EF4-FFF2-40B4-BE49-F238E27FC236}">
                <a16:creationId xmlns:a16="http://schemas.microsoft.com/office/drawing/2014/main" id="{8D3D3CBF-31F8-8300-00DA-D551CF7C7FC4}"/>
              </a:ext>
            </a:extLst>
          </p:cNvPr>
          <p:cNvSpPr txBox="1"/>
          <p:nvPr/>
        </p:nvSpPr>
        <p:spPr>
          <a:xfrm>
            <a:off x="6339481" y="5387630"/>
            <a:ext cx="3691446" cy="369332"/>
          </a:xfrm>
          <a:prstGeom prst="rect">
            <a:avLst/>
          </a:prstGeom>
          <a:noFill/>
        </p:spPr>
        <p:txBody>
          <a:bodyPr wrap="square" rtlCol="0">
            <a:spAutoFit/>
          </a:bodyPr>
          <a:lstStyle/>
          <a:p>
            <a:pPr algn="ctr">
              <a:spcAft>
                <a:spcPts val="600"/>
              </a:spcAft>
            </a:pPr>
            <a:r>
              <a:rPr kumimoji="1" lang="zh-CN" altLang="en-US" b="1" dirty="0">
                <a:solidFill>
                  <a:srgbClr val="FFFF00"/>
                </a:solidFill>
                <a:latin typeface="Arial Black" panose="020B0A04020102020204" pitchFamily="34" charset="0"/>
                <a:ea typeface="微软雅黑" panose="020B0503020204020204" pitchFamily="34" charset="-122"/>
              </a:rPr>
              <a:t>设备技术、药品研发、数字系统</a:t>
            </a:r>
          </a:p>
        </p:txBody>
      </p:sp>
      <p:pic>
        <p:nvPicPr>
          <p:cNvPr id="18" name="图形 17" descr="针 纯色填充">
            <a:extLst>
              <a:ext uri="{FF2B5EF4-FFF2-40B4-BE49-F238E27FC236}">
                <a16:creationId xmlns:a16="http://schemas.microsoft.com/office/drawing/2014/main" id="{1A902106-6AA1-FC6F-BC74-3FD256EAA60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266961" y="4004244"/>
            <a:ext cx="914400" cy="914400"/>
          </a:xfrm>
          <a:prstGeom prst="rect">
            <a:avLst/>
          </a:prstGeom>
        </p:spPr>
      </p:pic>
      <p:sp>
        <p:nvSpPr>
          <p:cNvPr id="19" name="文本框 18">
            <a:extLst>
              <a:ext uri="{FF2B5EF4-FFF2-40B4-BE49-F238E27FC236}">
                <a16:creationId xmlns:a16="http://schemas.microsoft.com/office/drawing/2014/main" id="{38C2FCB8-B7CE-CA38-CE37-366C34D26619}"/>
              </a:ext>
            </a:extLst>
          </p:cNvPr>
          <p:cNvSpPr txBox="1"/>
          <p:nvPr/>
        </p:nvSpPr>
        <p:spPr>
          <a:xfrm>
            <a:off x="1703070" y="3291314"/>
            <a:ext cx="8785860" cy="645160"/>
          </a:xfrm>
          <a:prstGeom prst="rect">
            <a:avLst/>
          </a:prstGeom>
          <a:noFill/>
        </p:spPr>
        <p:txBody>
          <a:bodyPr wrap="square" rtlCol="0">
            <a:spAutoFit/>
          </a:bodyPr>
          <a:lstStyle/>
          <a:p>
            <a:pPr algn="ctr"/>
            <a:r>
              <a:rPr lang="zh-CN" altLang="en-US" sz="3600" b="1" dirty="0">
                <a:solidFill>
                  <a:srgbClr val="FFFF00"/>
                </a:solidFill>
                <a:latin typeface="微软雅黑" panose="020B0503020204020204" pitchFamily="34" charset="-122"/>
                <a:ea typeface="微软雅黑" panose="020B0503020204020204" pitchFamily="34" charset="-122"/>
                <a:cs typeface="Arial Black" panose="020B0604020202020204" pitchFamily="34" charset="0"/>
              </a:rPr>
              <a:t>驱动力</a:t>
            </a:r>
          </a:p>
        </p:txBody>
      </p:sp>
    </p:spTree>
    <p:extLst>
      <p:ext uri="{BB962C8B-B14F-4D97-AF65-F5344CB8AC3E}">
        <p14:creationId xmlns:p14="http://schemas.microsoft.com/office/powerpoint/2010/main" val="79999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76E4348-602A-1FCA-9ED3-AC739C08A9BD}"/>
              </a:ext>
            </a:extLst>
          </p:cNvPr>
          <p:cNvSpPr txBox="1"/>
          <p:nvPr/>
        </p:nvSpPr>
        <p:spPr>
          <a:xfrm>
            <a:off x="539462" y="2345881"/>
            <a:ext cx="11130826" cy="1444885"/>
          </a:xfrm>
          <a:prstGeom prst="rect">
            <a:avLst/>
          </a:prstGeom>
        </p:spPr>
        <p:txBody>
          <a:bodyPr>
            <a:noAutofit/>
          </a:bodyPr>
          <a:lstStyle/>
          <a:p>
            <a:pPr algn="ctr">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cs typeface="Arial Black" panose="020B0604020202020204" pitchFamily="34" charset="0"/>
              </a:rPr>
              <a:t>你选择，或者你笃定的经营起点是什么？</a:t>
            </a:r>
            <a:endParaRPr lang="en-US" altLang="zh-CN" sz="4400" b="1" dirty="0">
              <a:solidFill>
                <a:schemeClr val="bg1"/>
              </a:solidFill>
              <a:latin typeface="微软雅黑" panose="020B0503020204020204" pitchFamily="34" charset="-122"/>
              <a:ea typeface="微软雅黑" panose="020B0503020204020204" pitchFamily="34" charset="-122"/>
              <a:cs typeface="Arial Black" panose="020B0604020202020204" pitchFamily="34" charset="0"/>
            </a:endParaRPr>
          </a:p>
        </p:txBody>
      </p:sp>
    </p:spTree>
    <p:extLst>
      <p:ext uri="{BB962C8B-B14F-4D97-AF65-F5344CB8AC3E}">
        <p14:creationId xmlns:p14="http://schemas.microsoft.com/office/powerpoint/2010/main" val="201976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148E8A8-C2FB-C15D-6652-95548C967504}"/>
              </a:ext>
            </a:extLst>
          </p:cNvPr>
          <p:cNvSpPr txBox="1"/>
          <p:nvPr/>
        </p:nvSpPr>
        <p:spPr>
          <a:xfrm>
            <a:off x="899820" y="1236706"/>
            <a:ext cx="10403205" cy="5038725"/>
          </a:xfrm>
          <a:prstGeom prst="rect">
            <a:avLst/>
          </a:prstGeom>
        </p:spPr>
        <p:txBody>
          <a:bodyPr>
            <a:noAutofit/>
          </a:bodyPr>
          <a:lstStyle/>
          <a:p>
            <a:pPr marL="0" indent="274320">
              <a:lnSpc>
                <a:spcPct val="100000"/>
              </a:lnSpc>
            </a:pPr>
            <a:r>
              <a:rPr lang="en-US" altLang="zh-CN" sz="2000" b="1" dirty="0">
                <a:solidFill>
                  <a:schemeClr val="accent2"/>
                </a:solidFill>
                <a:latin typeface="Arial Black" panose="020B0A04020102020204" pitchFamily="34" charset="0"/>
                <a:ea typeface="微软雅黑" panose="020B0503020204020204" pitchFamily="34" charset="-122"/>
              </a:rPr>
              <a:t>1.</a:t>
            </a:r>
            <a:r>
              <a:rPr lang="en-US" altLang="zh-CN" sz="2800" b="1" dirty="0">
                <a:solidFill>
                  <a:schemeClr val="accent2"/>
                </a:solidFill>
                <a:latin typeface="Arial Black" panose="020B0A04020102020204" pitchFamily="34" charset="0"/>
                <a:ea typeface="微软雅黑" panose="020B0503020204020204" pitchFamily="34" charset="-122"/>
              </a:rPr>
              <a:t> </a:t>
            </a:r>
            <a:r>
              <a:rPr lang="zh-CN" altLang="en-US" sz="2800" b="1" dirty="0">
                <a:solidFill>
                  <a:schemeClr val="accent2"/>
                </a:solidFill>
                <a:latin typeface="Arial Black" panose="020B0A04020102020204" pitchFamily="34" charset="0"/>
                <a:ea typeface="微软雅黑" panose="020B0503020204020204" pitchFamily="34" charset="-122"/>
              </a:rPr>
              <a:t>一切以用户为中心，其他一切纷至沓来。</a:t>
            </a:r>
            <a:endParaRPr lang="en-US" altLang="zh-CN" sz="2800" b="1" dirty="0">
              <a:solidFill>
                <a:schemeClr val="accent2"/>
              </a:solidFill>
              <a:latin typeface="Arial Black" panose="020B0A04020102020204" pitchFamily="34" charset="0"/>
              <a:ea typeface="微软雅黑" panose="020B0503020204020204" pitchFamily="34" charset="-122"/>
            </a:endParaRPr>
          </a:p>
          <a:p>
            <a:pPr marL="0" indent="274320">
              <a:lnSpc>
                <a:spcPct val="100000"/>
              </a:lnSpc>
            </a:pPr>
            <a:r>
              <a:rPr lang="en-US" altLang="zh-CN" sz="2800" b="1" dirty="0">
                <a:solidFill>
                  <a:schemeClr val="accent2"/>
                </a:solidFill>
                <a:latin typeface="Arial Black" panose="020B0A04020102020204" pitchFamily="34" charset="0"/>
                <a:ea typeface="微软雅黑" panose="020B0503020204020204" pitchFamily="34" charset="-122"/>
              </a:rPr>
              <a:t>   </a:t>
            </a:r>
            <a:r>
              <a:rPr lang="en-US" altLang="zh-CN" sz="2000" b="1" dirty="0">
                <a:solidFill>
                  <a:schemeClr val="accent2"/>
                </a:solidFill>
                <a:latin typeface="Arial Black" panose="020B0A04020102020204" pitchFamily="34" charset="0"/>
                <a:ea typeface="微软雅黑" panose="020B0503020204020204" pitchFamily="34" charset="-122"/>
              </a:rPr>
              <a:t>Focus on the user and all else will follow.</a:t>
            </a:r>
          </a:p>
          <a:p>
            <a:pPr marL="0" indent="274320">
              <a:lnSpc>
                <a:spcPct val="170000"/>
              </a:lnSpc>
            </a:pPr>
            <a:r>
              <a:rPr lang="en-US" altLang="zh-CN" b="1" dirty="0">
                <a:solidFill>
                  <a:schemeClr val="bg1"/>
                </a:solidFill>
                <a:latin typeface="Arial Black" panose="020B0A04020102020204" pitchFamily="34" charset="0"/>
                <a:ea typeface="微软雅黑" panose="020B0503020204020204" pitchFamily="34" charset="-122"/>
              </a:rPr>
              <a:t>2. </a:t>
            </a:r>
            <a:r>
              <a:rPr lang="zh-CN" altLang="en-US" b="1" dirty="0">
                <a:solidFill>
                  <a:schemeClr val="bg1"/>
                </a:solidFill>
                <a:latin typeface="Arial Black" panose="020B0A04020102020204" pitchFamily="34" charset="0"/>
                <a:ea typeface="微软雅黑" panose="020B0503020204020204" pitchFamily="34" charset="-122"/>
              </a:rPr>
              <a:t>把一件事做到极致</a:t>
            </a:r>
            <a:r>
              <a:rPr lang="en-US" altLang="zh-CN" b="1" dirty="0">
                <a:solidFill>
                  <a:schemeClr val="bg1"/>
                </a:solidFill>
                <a:latin typeface="Arial Black" panose="020B0A04020102020204" pitchFamily="34" charset="0"/>
                <a:ea typeface="微软雅黑" panose="020B0503020204020204" pitchFamily="34" charset="-122"/>
              </a:rPr>
              <a:t>. It‘s best to do one thing really, really well.</a:t>
            </a:r>
          </a:p>
          <a:p>
            <a:pPr marL="0" indent="274320">
              <a:lnSpc>
                <a:spcPct val="170000"/>
              </a:lnSpc>
            </a:pPr>
            <a:r>
              <a:rPr lang="en-US" altLang="zh-CN" b="1" dirty="0">
                <a:solidFill>
                  <a:schemeClr val="bg1"/>
                </a:solidFill>
                <a:latin typeface="Arial Black" panose="020B0A04020102020204" pitchFamily="34" charset="0"/>
                <a:ea typeface="微软雅黑" panose="020B0503020204020204" pitchFamily="34" charset="-122"/>
              </a:rPr>
              <a:t>3. </a:t>
            </a:r>
            <a:r>
              <a:rPr lang="zh-CN" altLang="en-US" b="1" dirty="0">
                <a:solidFill>
                  <a:schemeClr val="bg1"/>
                </a:solidFill>
                <a:latin typeface="Arial Black" panose="020B0A04020102020204" pitchFamily="34" charset="0"/>
                <a:ea typeface="微软雅黑" panose="020B0503020204020204" pitchFamily="34" charset="-122"/>
              </a:rPr>
              <a:t>快比慢好</a:t>
            </a:r>
            <a:r>
              <a:rPr lang="en-US" altLang="zh-CN" b="1" dirty="0">
                <a:solidFill>
                  <a:schemeClr val="bg1"/>
                </a:solidFill>
                <a:latin typeface="Arial Black" panose="020B0A04020102020204" pitchFamily="34" charset="0"/>
                <a:ea typeface="微软雅黑" panose="020B0503020204020204" pitchFamily="34" charset="-122"/>
              </a:rPr>
              <a:t>. Fast is better than slow.</a:t>
            </a:r>
          </a:p>
          <a:p>
            <a:pPr marL="0" indent="274320">
              <a:lnSpc>
                <a:spcPct val="170000"/>
              </a:lnSpc>
            </a:pPr>
            <a:r>
              <a:rPr lang="en-US" altLang="zh-CN" b="1" dirty="0">
                <a:solidFill>
                  <a:schemeClr val="bg1"/>
                </a:solidFill>
                <a:latin typeface="Arial Black" panose="020B0A04020102020204" pitchFamily="34" charset="0"/>
                <a:ea typeface="微软雅黑" panose="020B0503020204020204" pitchFamily="34" charset="-122"/>
              </a:rPr>
              <a:t>4. </a:t>
            </a:r>
            <a:r>
              <a:rPr lang="zh-CN" altLang="en-US" b="1" dirty="0">
                <a:solidFill>
                  <a:schemeClr val="bg1"/>
                </a:solidFill>
                <a:latin typeface="Arial Black" panose="020B0A04020102020204" pitchFamily="34" charset="0"/>
                <a:ea typeface="微软雅黑" panose="020B0503020204020204" pitchFamily="34" charset="-122"/>
              </a:rPr>
              <a:t>网络社会需要民主</a:t>
            </a:r>
            <a:r>
              <a:rPr lang="en-US" altLang="zh-CN" b="1" dirty="0">
                <a:solidFill>
                  <a:schemeClr val="bg1"/>
                </a:solidFill>
                <a:latin typeface="Arial Black" panose="020B0A04020102020204" pitchFamily="34" charset="0"/>
                <a:ea typeface="微软雅黑" panose="020B0503020204020204" pitchFamily="34" charset="-122"/>
              </a:rPr>
              <a:t>. Democracy on the web works.</a:t>
            </a:r>
          </a:p>
          <a:p>
            <a:pPr marL="0" indent="274320">
              <a:lnSpc>
                <a:spcPct val="170000"/>
              </a:lnSpc>
            </a:pPr>
            <a:r>
              <a:rPr lang="en-US" altLang="zh-CN" b="1" dirty="0">
                <a:solidFill>
                  <a:schemeClr val="bg1"/>
                </a:solidFill>
                <a:latin typeface="Arial Black" panose="020B0A04020102020204" pitchFamily="34" charset="0"/>
                <a:ea typeface="微软雅黑" panose="020B0503020204020204" pitchFamily="34" charset="-122"/>
              </a:rPr>
              <a:t>5. </a:t>
            </a:r>
            <a:r>
              <a:rPr lang="zh-CN" altLang="en-US" b="1" dirty="0">
                <a:solidFill>
                  <a:schemeClr val="bg1"/>
                </a:solidFill>
                <a:latin typeface="Arial Black" panose="020B0A04020102020204" pitchFamily="34" charset="0"/>
                <a:ea typeface="微软雅黑" panose="020B0503020204020204" pitchFamily="34" charset="-122"/>
              </a:rPr>
              <a:t>您不一定要在桌子前找答案</a:t>
            </a:r>
            <a:r>
              <a:rPr lang="en-US" altLang="zh-CN" b="1" dirty="0">
                <a:solidFill>
                  <a:schemeClr val="bg1"/>
                </a:solidFill>
                <a:latin typeface="Arial Black" panose="020B0A04020102020204" pitchFamily="34" charset="0"/>
                <a:ea typeface="微软雅黑" panose="020B0503020204020204" pitchFamily="34" charset="-122"/>
              </a:rPr>
              <a:t>. You don‘t need to be at your desk to need an answer.</a:t>
            </a:r>
          </a:p>
          <a:p>
            <a:pPr marL="0" indent="274320">
              <a:lnSpc>
                <a:spcPct val="170000"/>
              </a:lnSpc>
            </a:pPr>
            <a:r>
              <a:rPr lang="en-US" altLang="zh-CN" b="1" dirty="0">
                <a:solidFill>
                  <a:schemeClr val="bg1"/>
                </a:solidFill>
                <a:latin typeface="Arial Black" panose="020B0A04020102020204" pitchFamily="34" charset="0"/>
                <a:ea typeface="微软雅黑" panose="020B0503020204020204" pitchFamily="34" charset="-122"/>
              </a:rPr>
              <a:t>6. </a:t>
            </a:r>
            <a:r>
              <a:rPr lang="zh-CN" altLang="en-US" b="1" dirty="0">
                <a:solidFill>
                  <a:schemeClr val="bg1"/>
                </a:solidFill>
                <a:latin typeface="Arial Black" panose="020B0A04020102020204" pitchFamily="34" charset="0"/>
                <a:ea typeface="微软雅黑" panose="020B0503020204020204" pitchFamily="34" charset="-122"/>
              </a:rPr>
              <a:t>不做坏事也能赚钱</a:t>
            </a:r>
            <a:r>
              <a:rPr lang="en-US" altLang="zh-CN" b="1" dirty="0">
                <a:solidFill>
                  <a:schemeClr val="bg1"/>
                </a:solidFill>
                <a:latin typeface="Arial Black" panose="020B0A04020102020204" pitchFamily="34" charset="0"/>
                <a:ea typeface="微软雅黑" panose="020B0503020204020204" pitchFamily="34" charset="-122"/>
              </a:rPr>
              <a:t>. You can make money without doing evil.</a:t>
            </a:r>
          </a:p>
          <a:p>
            <a:pPr marL="0" indent="274320">
              <a:lnSpc>
                <a:spcPct val="170000"/>
              </a:lnSpc>
            </a:pPr>
            <a:r>
              <a:rPr lang="en-US" altLang="zh-CN" b="1" dirty="0">
                <a:solidFill>
                  <a:schemeClr val="bg1"/>
                </a:solidFill>
                <a:latin typeface="Arial Black" panose="020B0A04020102020204" pitchFamily="34" charset="0"/>
                <a:ea typeface="微软雅黑" panose="020B0503020204020204" pitchFamily="34" charset="-122"/>
              </a:rPr>
              <a:t>7. </a:t>
            </a:r>
            <a:r>
              <a:rPr lang="zh-CN" altLang="en-US" b="1" dirty="0">
                <a:solidFill>
                  <a:schemeClr val="bg1"/>
                </a:solidFill>
                <a:latin typeface="Arial Black" panose="020B0A04020102020204" pitchFamily="34" charset="0"/>
                <a:ea typeface="微软雅黑" panose="020B0503020204020204" pitchFamily="34" charset="-122"/>
              </a:rPr>
              <a:t>未知的信息总是存在的</a:t>
            </a:r>
            <a:r>
              <a:rPr lang="en-US" altLang="zh-CN" b="1" dirty="0">
                <a:solidFill>
                  <a:schemeClr val="bg1"/>
                </a:solidFill>
                <a:latin typeface="Arial Black" panose="020B0A04020102020204" pitchFamily="34" charset="0"/>
                <a:ea typeface="微软雅黑" panose="020B0503020204020204" pitchFamily="34" charset="-122"/>
              </a:rPr>
              <a:t>. There‘s always more information out there.</a:t>
            </a:r>
          </a:p>
          <a:p>
            <a:pPr marL="0" indent="274320">
              <a:lnSpc>
                <a:spcPct val="170000"/>
              </a:lnSpc>
            </a:pPr>
            <a:r>
              <a:rPr lang="en-US" altLang="zh-CN" b="1" dirty="0">
                <a:solidFill>
                  <a:schemeClr val="bg1"/>
                </a:solidFill>
                <a:latin typeface="Arial Black" panose="020B0A04020102020204" pitchFamily="34" charset="0"/>
                <a:ea typeface="微软雅黑" panose="020B0503020204020204" pitchFamily="34" charset="-122"/>
              </a:rPr>
              <a:t>8. </a:t>
            </a:r>
            <a:r>
              <a:rPr lang="zh-CN" altLang="en-US" b="1" dirty="0">
                <a:solidFill>
                  <a:schemeClr val="bg1"/>
                </a:solidFill>
                <a:latin typeface="Arial Black" panose="020B0A04020102020204" pitchFamily="34" charset="0"/>
                <a:ea typeface="微软雅黑" panose="020B0503020204020204" pitchFamily="34" charset="-122"/>
              </a:rPr>
              <a:t>对信息的需求无所不在</a:t>
            </a:r>
            <a:r>
              <a:rPr lang="en-US" altLang="zh-CN" b="1" dirty="0">
                <a:solidFill>
                  <a:schemeClr val="bg1"/>
                </a:solidFill>
                <a:latin typeface="Arial Black" panose="020B0A04020102020204" pitchFamily="34" charset="0"/>
                <a:ea typeface="微软雅黑" panose="020B0503020204020204" pitchFamily="34" charset="-122"/>
              </a:rPr>
              <a:t>. The need for information crosses all borders.</a:t>
            </a:r>
          </a:p>
          <a:p>
            <a:pPr marL="0" indent="274320">
              <a:lnSpc>
                <a:spcPct val="170000"/>
              </a:lnSpc>
            </a:pPr>
            <a:r>
              <a:rPr lang="en-US" altLang="zh-CN" b="1" dirty="0">
                <a:solidFill>
                  <a:schemeClr val="bg1"/>
                </a:solidFill>
                <a:latin typeface="Arial Black" panose="020B0A04020102020204" pitchFamily="34" charset="0"/>
                <a:ea typeface="微软雅黑" panose="020B0503020204020204" pitchFamily="34" charset="-122"/>
              </a:rPr>
              <a:t>9. </a:t>
            </a:r>
            <a:r>
              <a:rPr lang="zh-CN" altLang="en-US" b="1" dirty="0">
                <a:solidFill>
                  <a:schemeClr val="bg1"/>
                </a:solidFill>
                <a:latin typeface="Arial Black" panose="020B0A04020102020204" pitchFamily="34" charset="0"/>
                <a:ea typeface="微软雅黑" panose="020B0503020204020204" pitchFamily="34" charset="-122"/>
              </a:rPr>
              <a:t>不穿西装也可以严肃认真</a:t>
            </a:r>
            <a:r>
              <a:rPr lang="en-US" altLang="zh-CN" b="1" dirty="0">
                <a:solidFill>
                  <a:schemeClr val="bg1"/>
                </a:solidFill>
                <a:latin typeface="Arial Black" panose="020B0A04020102020204" pitchFamily="34" charset="0"/>
                <a:ea typeface="微软雅黑" panose="020B0503020204020204" pitchFamily="34" charset="-122"/>
              </a:rPr>
              <a:t>. You can be serious without a suit.</a:t>
            </a:r>
          </a:p>
          <a:p>
            <a:pPr marL="0" indent="274320">
              <a:lnSpc>
                <a:spcPct val="170000"/>
              </a:lnSpc>
            </a:pPr>
            <a:r>
              <a:rPr lang="en-US" altLang="zh-CN" b="1" dirty="0">
                <a:solidFill>
                  <a:schemeClr val="bg1"/>
                </a:solidFill>
                <a:latin typeface="Arial Black" panose="020B0A04020102020204" pitchFamily="34" charset="0"/>
                <a:ea typeface="微软雅黑" panose="020B0503020204020204" pitchFamily="34" charset="-122"/>
              </a:rPr>
              <a:t>10. </a:t>
            </a:r>
            <a:r>
              <a:rPr lang="zh-CN" altLang="en-US" b="1" dirty="0">
                <a:solidFill>
                  <a:schemeClr val="bg1"/>
                </a:solidFill>
                <a:latin typeface="Arial Black" panose="020B0A04020102020204" pitchFamily="34" charset="0"/>
                <a:ea typeface="微软雅黑" panose="020B0503020204020204" pitchFamily="34" charset="-122"/>
              </a:rPr>
              <a:t>仅有优秀是远远不够的</a:t>
            </a:r>
            <a:r>
              <a:rPr lang="en-US" altLang="zh-CN" b="1" dirty="0">
                <a:solidFill>
                  <a:schemeClr val="bg1"/>
                </a:solidFill>
                <a:latin typeface="Arial Black" panose="020B0A04020102020204" pitchFamily="34" charset="0"/>
                <a:ea typeface="微软雅黑" panose="020B0503020204020204" pitchFamily="34" charset="-122"/>
              </a:rPr>
              <a:t>. Great just isn‘t good enough. ?</a:t>
            </a:r>
          </a:p>
        </p:txBody>
      </p:sp>
      <p:sp>
        <p:nvSpPr>
          <p:cNvPr id="3" name="文本框 2">
            <a:extLst>
              <a:ext uri="{FF2B5EF4-FFF2-40B4-BE49-F238E27FC236}">
                <a16:creationId xmlns:a16="http://schemas.microsoft.com/office/drawing/2014/main" id="{AE850E07-3545-5AF4-167C-9FA6FF03EF4F}"/>
              </a:ext>
            </a:extLst>
          </p:cNvPr>
          <p:cNvSpPr txBox="1"/>
          <p:nvPr/>
        </p:nvSpPr>
        <p:spPr>
          <a:xfrm>
            <a:off x="1962467" y="453362"/>
            <a:ext cx="8267065" cy="645160"/>
          </a:xfrm>
          <a:prstGeom prst="rect">
            <a:avLst/>
          </a:prstGeom>
          <a:noFill/>
        </p:spPr>
        <p:txBody>
          <a:bodyPr wrap="square" rtlCol="0">
            <a:spAutoFit/>
          </a:bodyPr>
          <a:lstStyle/>
          <a:p>
            <a:pPr algn="ctr"/>
            <a:r>
              <a:rPr lang="zh-CN" sz="3600" b="1" dirty="0">
                <a:solidFill>
                  <a:schemeClr val="bg1"/>
                </a:solidFill>
                <a:latin typeface="Arial Black" panose="020B0A04020102020204" pitchFamily="34" charset="0"/>
                <a:ea typeface="微软雅黑" panose="020B0503020204020204" pitchFamily="34" charset="-122"/>
              </a:rPr>
              <a:t>谷歌十诫</a:t>
            </a:r>
          </a:p>
        </p:txBody>
      </p:sp>
    </p:spTree>
    <p:extLst>
      <p:ext uri="{BB962C8B-B14F-4D97-AF65-F5344CB8AC3E}">
        <p14:creationId xmlns:p14="http://schemas.microsoft.com/office/powerpoint/2010/main" val="4009001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3"/>
  <p:tag name="KSO_WM_UNIT_TYPE" val="m_h_a"/>
  <p:tag name="KSO_WM_UNIT_INDEX" val="1_1_1"/>
  <p:tag name="KSO_WM_UNIT_ID" val="diagram160353_2*m_h_a*1_1_1"/>
  <p:tag name="KSO_WM_UNIT_CLEAR" val="1"/>
  <p:tag name="KSO_WM_UNIT_LAYERLEVEL" val="1_1_1"/>
  <p:tag name="KSO_WM_UNIT_VALUE" val="16"/>
  <p:tag name="KSO_WM_UNIT_HIGHLIGHT" val="0"/>
  <p:tag name="KSO_WM_UNIT_COMPATIBLE" val="0"/>
  <p:tag name="KSO_WM_UNIT_PRESET_TEXT_INDEX" val="3"/>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3"/>
  <p:tag name="KSO_WM_UNIT_TYPE" val="m_h_a"/>
  <p:tag name="KSO_WM_UNIT_INDEX" val="1_2_1"/>
  <p:tag name="KSO_WM_UNIT_ID" val="diagram160353_2*m_h_a*1_2_1"/>
  <p:tag name="KSO_WM_UNIT_CLEAR" val="1"/>
  <p:tag name="KSO_WM_UNIT_LAYERLEVEL" val="1_1_1"/>
  <p:tag name="KSO_WM_UNIT_VALUE" val="16"/>
  <p:tag name="KSO_WM_UNIT_HIGHLIGHT" val="0"/>
  <p:tag name="KSO_WM_UNIT_COMPATIBLE" val="0"/>
  <p:tag name="KSO_WM_UNIT_PRESET_TEXT_INDEX" val="3"/>
  <p:tag name="KSO_WM_UNIT_PRESET_TEXT_LEN" val="12"/>
  <p:tag name="KSO_WM_DIAGRAM_GROUP_CODE" val="m1-1"/>
  <p:tag name="KSO_WM_UNIT_FILL_FORE_SCHEMECOLOR_INDEX" val="6"/>
  <p:tag name="KSO_WM_UNIT_FILL_TYPE" val="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3"/>
  <p:tag name="KSO_WM_UNIT_ID" val="diagram20230948_1*o_h_i*1_1_3"/>
  <p:tag name="KSO_WM_TEMPLATE_CATEGORY" val="diagram"/>
  <p:tag name="KSO_WM_TEMPLATE_INDEX" val="20230948"/>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376.5000454735944,&quot;left&quot;:127.94999999999997,&quot;top&quot;:114.87499389648437,&quot;width&quot;:774.35}"/>
  <p:tag name="KSO_WM_DIAGRAM_COLOR_MATCH_VALUE" val="{&quot;shape&quot;:{&quot;fill&quot;:{&quot;solid&quot;:{&quot;brightness&quot;:0.7900000214576721,&quot;colorType&quot;:1,&quot;foreColorIndex&quot;:13,&quot;transparency&quot;:0.7400000095367432},&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79"/>
  <p:tag name="KSO_WM_DIAGRAM_USE_COLOR_VALUE" val="{&quot;color_scheme&quot;:1,&quot;color_type&quot;:1,&quot;theme_color_indexes&quot;:[6,6,6,6,6,6]}"/>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3"/>
  <p:tag name="KSO_WM_UNIT_TYPE" val="m_h_a"/>
  <p:tag name="KSO_WM_UNIT_INDEX" val="1_3_1"/>
  <p:tag name="KSO_WM_UNIT_ID" val="diagram160353_2*m_h_a*1_3_1"/>
  <p:tag name="KSO_WM_UNIT_CLEAR" val="1"/>
  <p:tag name="KSO_WM_UNIT_LAYERLEVEL" val="1_1_1"/>
  <p:tag name="KSO_WM_UNIT_VALUE" val="16"/>
  <p:tag name="KSO_WM_UNIT_HIGHLIGHT" val="0"/>
  <p:tag name="KSO_WM_UNIT_COMPATIBLE" val="0"/>
  <p:tag name="KSO_WM_UNIT_PRESET_TEXT_INDEX" val="3"/>
  <p:tag name="KSO_WM_UNIT_PRESET_TEXT_LEN" val="12"/>
  <p:tag name="KSO_WM_DIAGRAM_GROUP_CODE" val="m1-1"/>
  <p:tag name="KSO_WM_UNIT_FILL_FORE_SCHEMECOLOR_INDEX" val="7"/>
  <p:tag name="KSO_WM_UNIT_FILL_TYPE" val="1"/>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3"/>
  <p:tag name="KSO_WM_UNIT_TYPE" val="m_h_a"/>
  <p:tag name="KSO_WM_UNIT_INDEX" val="1_1_1"/>
  <p:tag name="KSO_WM_UNIT_ID" val="diagram160353_2*m_h_a*1_1_1"/>
  <p:tag name="KSO_WM_UNIT_CLEAR" val="1"/>
  <p:tag name="KSO_WM_UNIT_LAYERLEVEL" val="1_1_1"/>
  <p:tag name="KSO_WM_UNIT_VALUE" val="16"/>
  <p:tag name="KSO_WM_UNIT_HIGHLIGHT" val="0"/>
  <p:tag name="KSO_WM_UNIT_COMPATIBLE" val="0"/>
  <p:tag name="KSO_WM_UNIT_PRESET_TEXT_INDEX" val="3"/>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3"/>
  <p:tag name="KSO_WM_UNIT_TYPE" val="m_h_a"/>
  <p:tag name="KSO_WM_UNIT_INDEX" val="1_2_1"/>
  <p:tag name="KSO_WM_UNIT_ID" val="diagram160353_2*m_h_a*1_2_1"/>
  <p:tag name="KSO_WM_UNIT_CLEAR" val="1"/>
  <p:tag name="KSO_WM_UNIT_LAYERLEVEL" val="1_1_1"/>
  <p:tag name="KSO_WM_UNIT_VALUE" val="16"/>
  <p:tag name="KSO_WM_UNIT_HIGHLIGHT" val="0"/>
  <p:tag name="KSO_WM_UNIT_COMPATIBLE" val="0"/>
  <p:tag name="KSO_WM_UNIT_PRESET_TEXT_INDEX" val="3"/>
  <p:tag name="KSO_WM_UNIT_PRESET_TEXT_LEN" val="12"/>
  <p:tag name="KSO_WM_DIAGRAM_GROUP_CODE" val="m1-1"/>
  <p:tag name="KSO_WM_UNIT_FILL_FORE_SCHEMECOLOR_INDEX" val="6"/>
  <p:tag name="KSO_WM_UNIT_FILL_TYPE" val="1"/>
  <p:tag name="KSO_WM_UNIT_TEXT_FILL_FORE_SCHEMECOLOR_INDEX" val="14"/>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3"/>
  <p:tag name="KSO_WM_UNIT_TYPE" val="m_h_a"/>
  <p:tag name="KSO_WM_UNIT_INDEX" val="1_3_1"/>
  <p:tag name="KSO_WM_UNIT_ID" val="diagram160353_2*m_h_a*1_3_1"/>
  <p:tag name="KSO_WM_UNIT_CLEAR" val="1"/>
  <p:tag name="KSO_WM_UNIT_LAYERLEVEL" val="1_1_1"/>
  <p:tag name="KSO_WM_UNIT_VALUE" val="16"/>
  <p:tag name="KSO_WM_UNIT_HIGHLIGHT" val="0"/>
  <p:tag name="KSO_WM_UNIT_COMPATIBLE" val="0"/>
  <p:tag name="KSO_WM_UNIT_PRESET_TEXT_INDEX" val="3"/>
  <p:tag name="KSO_WM_UNIT_PRESET_TEXT_LEN" val="12"/>
  <p:tag name="KSO_WM_DIAGRAM_GROUP_CODE" val="m1-1"/>
  <p:tag name="KSO_WM_UNIT_FILL_FORE_SCHEMECOLOR_INDEX" val="7"/>
  <p:tag name="KSO_WM_UNIT_FILL_TYPE" val="1"/>
  <p:tag name="KSO_WM_UNIT_TEXT_FILL_FORE_SCHEMECOLOR_INDEX" val="14"/>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3"/>
  <p:tag name="KSO_WM_UNIT_TYPE" val="m_h_a"/>
  <p:tag name="KSO_WM_UNIT_INDEX" val="1_4_1"/>
  <p:tag name="KSO_WM_UNIT_ID" val="diagram160353_2*m_h_a*1_4_1"/>
  <p:tag name="KSO_WM_UNIT_CLEAR" val="1"/>
  <p:tag name="KSO_WM_UNIT_LAYERLEVEL" val="1_1_1"/>
  <p:tag name="KSO_WM_UNIT_VALUE" val="16"/>
  <p:tag name="KSO_WM_UNIT_HIGHLIGHT" val="0"/>
  <p:tag name="KSO_WM_UNIT_COMPATIBLE" val="0"/>
  <p:tag name="KSO_WM_UNIT_PRESET_TEXT_INDEX" val="3"/>
  <p:tag name="KSO_WM_UNIT_PRESET_TEXT_LEN" val="12"/>
  <p:tag name="KSO_WM_DIAGRAM_GROUP_CODE" val="m1-1"/>
  <p:tag name="KSO_WM_UNIT_FILL_FORE_SCHEMECOLOR_INDEX" val="8"/>
  <p:tag name="KSO_WM_UNIT_FILL_TYPE" val="1"/>
  <p:tag name="KSO_WM_UNIT_TEXT_FILL_FORE_SCHEMECOLOR_INDEX" val="14"/>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3"/>
  <p:tag name="KSO_WM_UNIT_TYPE" val="m_h_a"/>
  <p:tag name="KSO_WM_UNIT_INDEX" val="1_5_1"/>
  <p:tag name="KSO_WM_UNIT_ID" val="diagram160353_2*m_h_a*1_5_1"/>
  <p:tag name="KSO_WM_UNIT_CLEAR" val="1"/>
  <p:tag name="KSO_WM_UNIT_LAYERLEVEL" val="1_1_1"/>
  <p:tag name="KSO_WM_UNIT_VALUE" val="16"/>
  <p:tag name="KSO_WM_UNIT_HIGHLIGHT" val="0"/>
  <p:tag name="KSO_WM_UNIT_COMPATIBLE" val="0"/>
  <p:tag name="KSO_WM_UNIT_PRESET_TEXT_INDEX" val="3"/>
  <p:tag name="KSO_WM_UNIT_PRESET_TEXT_LEN" val="12"/>
  <p:tag name="KSO_WM_DIAGRAM_GROUP_CODE" val="m1-1"/>
  <p:tag name="KSO_WM_UNIT_FILL_FORE_SCHEMECOLOR_INDEX" val="9"/>
  <p:tag name="KSO_WM_UNIT_FILL_TYPE" val="1"/>
  <p:tag name="KSO_WM_UNIT_TEXT_FILL_FORE_SCHEMECOLOR_INDEX" val="14"/>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298.50889763779526,&quot;left&quot;:89.45,&quot;top&quot;:142.15,&quot;width&quot;:782.85}"/>
</p:tagLst>
</file>

<file path=ppt/tags/tag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0948_1*o_h_f*1_1_1"/>
  <p:tag name="KSO_WM_TEMPLATE_CATEGORY" val="diagram"/>
  <p:tag name="KSO_WM_TEMPLATE_INDEX" val="20230948"/>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376.5000454735944,&quot;left&quot;:127.94999999999997,&quot;top&quot;:114.87499389648437,&quot;width&quot;:774.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0"/>
  <p:tag name="KSO_WM_UNIT_TEXT_TYPE" val="1"/>
  <p:tag name="KSO_WM_UNIT_TEXT_LAYER_COUNT" val="1"/>
  <p:tag name="KSO_WM_UNIT_PRESET_TEXT" val="单击此处添加项正文"/>
  <p:tag name="KSO_WM_UNIT_TEXT_FILL_FORE_SCHEMECOLOR_INDEX" val="1"/>
  <p:tag name="KSO_WM_UNIT_TEXT_FILL_TYPE" val="1"/>
  <p:tag name="KSO_WM_DIAGRAM_USE_COLOR_VALUE" val="{&quot;color_scheme&quot;:1,&quot;color_type&quot;:1,&quot;theme_color_indexes&quot;:[6,6,6,6,6,6]}"/>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298.50889763779526,&quot;left&quot;:89.45,&quot;top&quot;:142.15,&quot;width&quot;:782.85}"/>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298.50889763779526,&quot;left&quot;:89.45,&quot;top&quot;:142.15,&quot;width&quot;:782.85}"/>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298.50889763779526,&quot;left&quot;:89.45,&quot;top&quot;:142.15,&quot;width&quot;:782.85}"/>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298.50889763779526,&quot;left&quot;:89.45,&quot;top&quot;:142.15,&quot;width&quot;:782.85}"/>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298.50889763779526,&quot;left&quot;:89.45,&quot;top&quot;:142.15,&quot;width&quot;:782.85}"/>
</p:tagLst>
</file>

<file path=ppt/tags/tag35.xml><?xml version="1.0" encoding="utf-8"?>
<p:tagLst xmlns:a="http://schemas.openxmlformats.org/drawingml/2006/main" xmlns:r="http://schemas.openxmlformats.org/officeDocument/2006/relationships" xmlns:p="http://schemas.openxmlformats.org/presentationml/2006/main">
  <p:tag name="TABLE_ENDDRAG_ORIGIN_RECT" val="849*379"/>
  <p:tag name="TABLE_ENDDRAG_RECT" val="58*114*849*379"/>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3"/>
  <p:tag name="KSO_WM_UNIT_ID" val="diagram20230948_1*o_h_i*1_1_3"/>
  <p:tag name="KSO_WM_TEMPLATE_CATEGORY" val="diagram"/>
  <p:tag name="KSO_WM_TEMPLATE_INDEX" val="20230948"/>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376.5000454735944,&quot;left&quot;:127.94999999999997,&quot;top&quot;:114.87499389648437,&quot;width&quot;:774.35}"/>
  <p:tag name="KSO_WM_DIAGRAM_COLOR_MATCH_VALUE" val="{&quot;shape&quot;:{&quot;fill&quot;:{&quot;solid&quot;:{&quot;brightness&quot;:0.7900000214576721,&quot;colorType&quot;:1,&quot;foreColorIndex&quot;:13,&quot;transparency&quot;:0.7400000095367432},&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79"/>
  <p:tag name="KSO_WM_DIAGRAM_USE_COLOR_VALUE" val="{&quot;color_scheme&quot;:1,&quot;color_type&quot;:1,&quot;theme_color_indexes&quot;:[6,6,6,6,6,6]}"/>
</p:tagLst>
</file>

<file path=ppt/tags/tag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0948_1*o_h_f*1_1_1"/>
  <p:tag name="KSO_WM_TEMPLATE_CATEGORY" val="diagram"/>
  <p:tag name="KSO_WM_TEMPLATE_INDEX" val="20230948"/>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376.5000454735944,&quot;left&quot;:127.94999999999997,&quot;top&quot;:114.87499389648437,&quot;width&quot;:774.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0"/>
  <p:tag name="KSO_WM_UNIT_TEXT_TYPE" val="1"/>
  <p:tag name="KSO_WM_UNIT_TEXT_LAYER_COUNT" val="1"/>
  <p:tag name="KSO_WM_UNIT_PRESET_TEXT" val="单击此处添加项正文"/>
  <p:tag name="KSO_WM_UNIT_TEXT_FILL_FORE_SCHEMECOLOR_INDEX" val="1"/>
  <p:tag name="KSO_WM_UNIT_TEXT_FILL_TYPE" val="1"/>
  <p:tag name="KSO_WM_DIAGRAM_USE_COLOR_VALUE" val="{&quot;color_scheme&quot;:1,&quot;color_type&quot;:1,&quot;theme_color_indexes&quot;:[6,6,6,6,6,6]}"/>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3"/>
  <p:tag name="KSO_WM_UNIT_ID" val="diagram20230948_1*o_h_i*1_1_3"/>
  <p:tag name="KSO_WM_TEMPLATE_CATEGORY" val="diagram"/>
  <p:tag name="KSO_WM_TEMPLATE_INDEX" val="20230948"/>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376.5000454735944,&quot;left&quot;:127.94999999999997,&quot;top&quot;:114.87499389648437,&quot;width&quot;:774.35}"/>
  <p:tag name="KSO_WM_DIAGRAM_COLOR_MATCH_VALUE" val="{&quot;shape&quot;:{&quot;fill&quot;:{&quot;solid&quot;:{&quot;brightness&quot;:0.7900000214576721,&quot;colorType&quot;:1,&quot;foreColorIndex&quot;:13,&quot;transparency&quot;:0.7400000095367432},&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79"/>
  <p:tag name="KSO_WM_DIAGRAM_USE_COLOR_VALUE" val="{&quot;color_scheme&quot;:1,&quot;color_type&quot;:1,&quot;theme_color_indexes&quot;:[6,6,6,6,6,6]}"/>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0948_1*o_h_f*1_1_1"/>
  <p:tag name="KSO_WM_TEMPLATE_CATEGORY" val="diagram"/>
  <p:tag name="KSO_WM_TEMPLATE_INDEX" val="20230948"/>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376.5000454735944,&quot;left&quot;:127.94999999999997,&quot;top&quot;:114.87499389648437,&quot;width&quot;:774.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0"/>
  <p:tag name="KSO_WM_UNIT_TEXT_TYPE" val="1"/>
  <p:tag name="KSO_WM_UNIT_TEXT_LAYER_COUNT" val="1"/>
  <p:tag name="KSO_WM_UNIT_PRESET_TEXT" val="单击此处添加项正文"/>
  <p:tag name="KSO_WM_UNIT_TEXT_FILL_FORE_SCHEMECOLOR_INDEX" val="1"/>
  <p:tag name="KSO_WM_UNIT_TEXT_FILL_TYPE" val="1"/>
  <p:tag name="KSO_WM_DIAGRAM_USE_COLOR_VALUE" val="{&quot;color_scheme&quot;:1,&quot;color_type&quot;:1,&quot;theme_color_indexes&quot;:[6,6,6,6,6,6]}"/>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880*288"/>
  <p:tag name="TABLE_ENDDRAG_RECT" val="33*145*880*288"/>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880*288"/>
  <p:tag name="TABLE_ENDDRAG_RECT" val="33*145*880*28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679</TotalTime>
  <Words>3129</Words>
  <Application>Microsoft Macintosh PowerPoint</Application>
  <PresentationFormat>宽屏</PresentationFormat>
  <Paragraphs>470</Paragraphs>
  <Slides>37</Slides>
  <Notes>14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等线</vt:lpstr>
      <vt:lpstr>黑体</vt:lpstr>
      <vt:lpstr>宋体</vt:lpstr>
      <vt:lpstr>微软雅黑</vt:lpstr>
      <vt:lpstr>微软雅黑</vt:lpstr>
      <vt:lpstr>Songti SC</vt:lpstr>
      <vt:lpstr>Songti SC Black</vt:lpstr>
      <vt:lpstr>Songti SC Black</vt:lpstr>
      <vt:lpstr>Arial</vt:lpstr>
      <vt:lpstr>Arial Black</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正骁 孙</dc:creator>
  <cp:lastModifiedBy>a2183</cp:lastModifiedBy>
  <cp:revision>64</cp:revision>
  <dcterms:created xsi:type="dcterms:W3CDTF">2025-02-21T09:14:00Z</dcterms:created>
  <dcterms:modified xsi:type="dcterms:W3CDTF">2026-04-08T01:23:18Z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59724B8D7C2D46A2B5EEFEA2BDB7C47E_13</vt:lpwstr>
  </property>
  <property fmtid="{D5CDD505-2E9C-101B-9397-08002B2CF9AE}" pid="3" name="KSOProductBuildVer">
    <vt:lpwstr>2052-12.1.0.21171</vt:lpwstr>
  </property>
</Properties>
</file>